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4" r:id="rId4"/>
    <p:sldId id="292" r:id="rId5"/>
    <p:sldId id="265" r:id="rId6"/>
    <p:sldId id="266" r:id="rId7"/>
    <p:sldId id="293" r:id="rId8"/>
    <p:sldId id="283" r:id="rId9"/>
    <p:sldId id="286" r:id="rId10"/>
    <p:sldId id="277" r:id="rId11"/>
    <p:sldId id="285" r:id="rId12"/>
  </p:sldIdLst>
  <p:sldSz cx="9144000" cy="6858000" type="screen4x3"/>
  <p:notesSz cx="6858000" cy="9144000"/>
  <p:custDataLst>
    <p:tags r:id="rId14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3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19" autoAdjust="0"/>
  </p:normalViewPr>
  <p:slideViewPr>
    <p:cSldViewPr>
      <p:cViewPr varScale="1">
        <p:scale>
          <a:sx n="89" d="100"/>
          <a:sy n="89" d="100"/>
        </p:scale>
        <p:origin x="6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395B7-1B8D-47B0-88B5-B90492810DB3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CE38E-6BBB-4E70-A413-EFB68CA2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8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UZOKvYcx_o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C52-Intro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yurl.com/C101-Why-Do-Civic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yurl.com/C101-Why-Do-Civic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yurl.com/C101-Civic-Hear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Music </a:t>
            </a:r>
            <a:r>
              <a:rPr lang="en-US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= “Glory” by John Legend - </a:t>
            </a:r>
            <a:r>
              <a:rPr lang="en-US" sz="1800" u="sng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https://www.youtube.com/watch?v=HUZOKvYcx_o</a:t>
            </a:r>
            <a:r>
              <a:rPr lang="en-US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- Suggested by Demetri.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87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3 attributes of the Civic Heart?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88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Intro survey-&gt; </a:t>
            </a:r>
            <a:r>
              <a:rPr lang="en-US">
                <a:effectLst/>
                <a:hlinkClick r:id="rId3"/>
              </a:rPr>
              <a:t>https://www.surveymonkey.com/r/C52-Intro</a:t>
            </a:r>
            <a:r>
              <a:rPr lang="en-US">
                <a:effectLst/>
              </a:rPr>
              <a:t>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Small groups – 4/5 each – 10 minutes. Please make sure one person keeps notes on Google Doc at </a:t>
            </a:r>
            <a:r>
              <a:rPr lang="en-US" dirty="0">
                <a:effectLst/>
                <a:hlinkClick r:id="rId3"/>
              </a:rPr>
              <a:t>www.tinyurl.com/C101-Why-Do-Civics</a:t>
            </a:r>
            <a:r>
              <a:rPr lang="en-US" dirty="0">
                <a:effectLst/>
              </a:rPr>
              <a:t>.</a:t>
            </a:r>
            <a:endParaRPr lang="en-US" dirty="0"/>
          </a:p>
          <a:p>
            <a:r>
              <a:rPr lang="en-US" dirty="0"/>
              <a:t>One person to report 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1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Report back – 2 minutes per group -&gt; </a:t>
            </a:r>
            <a:r>
              <a:rPr lang="en-US" dirty="0">
                <a:effectLst/>
                <a:hlinkClick r:id="rId3"/>
              </a:rPr>
              <a:t>www.tinyurl.com/C101-Why-Do-Civics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6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8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are ready to talk about how to DO civics.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the </a:t>
            </a:r>
            <a:r>
              <a:rPr lang="en-US" dirty="0" err="1"/>
              <a:t>JamBoard</a:t>
            </a:r>
            <a:r>
              <a:rPr lang="en-US" dirty="0"/>
              <a:t> – each group has its own. Go to http://</a:t>
            </a:r>
            <a:r>
              <a:rPr lang="en-US" dirty="0">
                <a:effectLst/>
                <a:hlinkClick r:id="rId3"/>
              </a:rPr>
              <a:t>www.tinyurl.com/C101-Civic-Heart</a:t>
            </a:r>
            <a:r>
              <a:rPr lang="en-US" dirty="0">
                <a:effectLst/>
              </a:rPr>
              <a:t> - </a:t>
            </a:r>
            <a:r>
              <a:rPr lang="en-US" dirty="0"/>
              <a:t>Use the </a:t>
            </a:r>
            <a:r>
              <a:rPr lang="en-US" dirty="0" err="1"/>
              <a:t>JamBoard</a:t>
            </a:r>
            <a:r>
              <a:rPr lang="en-US" dirty="0"/>
              <a:t> for your Group #.</a:t>
            </a:r>
          </a:p>
          <a:p>
            <a:endParaRPr lang="en-US" dirty="0"/>
          </a:p>
          <a:p>
            <a:r>
              <a:rPr lang="en-US" dirty="0"/>
              <a:t>We will take 10 minutes for this. Please make sure each group has a Guide to keep track of time and to make sure everyone has a chance to contribute, and a Recorder to take notes to the </a:t>
            </a:r>
            <a:r>
              <a:rPr lang="en-US" dirty="0" err="1"/>
              <a:t>JamBoard</a:t>
            </a:r>
            <a:r>
              <a:rPr lang="en-US" dirty="0"/>
              <a:t> – although all are welcome to add notes and images as the class progresses.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60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 back - 2 minutes per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8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72A02-CD17-4107-8429-55F281A1A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B5EDB-0069-4F31-9F01-D8DE9A23B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27142-5AB9-4D87-977F-059ACC63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2EE48-A591-44C1-9B34-A993A72EC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7F1FB-8FF2-4105-B90B-021AF233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A6DB2-8D04-40A3-99F9-01675834F1F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5899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880C-7ACA-477F-90EC-F4C7DD3DB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9288E-F63A-4F95-B200-1FCC3E67E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50E12-7BEE-45C6-8CAA-96DAF509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A78CE-6AC5-4477-9307-4A5B0221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BB7AB-8B9C-4808-81A9-67877C15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B3D32-A321-469E-91BB-B2F0D527C2B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102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120F96-F714-4331-AAFD-BD1395BBE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C55A5-14AC-495A-BD90-B7413194A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CFA7F-C622-408F-AD6E-A7761FCE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1A3DA-5CE2-4338-8059-00CCB1DE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34F4C-E7F2-4E8A-BFB3-55FD91FF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72F84-E779-4909-B084-0A6569CB195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522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A26B-B4A7-4BC1-BA3F-1BAC23A1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1F101-48EA-421C-9283-0408BFC8C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56723-443A-4B01-969A-5F1A8B8C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4E607-B434-4E18-B104-0B37EDCE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3882F-B644-4F63-8024-A3D36D32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D2914-330F-4536-9D81-1356436D5EA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3523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151C6-63DA-442B-A515-8507F0D7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046D4-6E6E-418F-B486-A9E8CF4A5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B2483-9A31-4945-B4FC-8E7303683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0D32B-01B4-4A1D-B3BB-3AF8B7377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E22C-8B38-4939-985D-B80DAF223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53070-7D34-475F-9B91-270933ED021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8311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C5450-B05E-4EE6-9EE5-A86644A9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82C41-35C6-42E9-920C-55C79716D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747BE-9ADD-4252-91E6-7030AEB0C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CB8C9-D3C8-417E-86D6-62AD18F42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F09B4-3352-4C9A-81D4-6694F5A6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FCBEC-1DF1-41A7-B8FE-EE90517A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0F880-950F-448D-B260-3B1C0173C38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7981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6C60-3A25-48C2-82BA-58A94EB09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DA693-6D9A-4338-989D-144B17034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89C89-3CF4-4749-A773-F136A3625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DDBB6-2561-41DD-ABAC-9A3D1F280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95635-FEBD-42CC-AF63-C9B3A097E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EB1F20-C9BD-4AAF-8CCB-53A18CC0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009DFB-0F4F-4A36-B20E-E193FB1A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52CF8-FF63-4F15-BEBA-564E71AD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AA623-D25C-43C7-899A-809B6269704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2158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8165E-8ACA-4F3C-BFFC-E2EC52A3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88150-81E0-4DCC-A9D9-54C9FBA54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6F03B-5F31-4041-888B-9F42C23C4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2F5F5-E3C8-49F7-BD03-1352B38C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17315-A58E-48E9-8F35-74E798CEA93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509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CE084-12E2-4254-B3B4-03298387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F7236-DE8C-4DF5-A39B-95CAF85E0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1D41C-746C-42FE-8DAD-F50C524A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49F19-0F24-4994-8B89-E33631C9DB3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3372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2439-34D7-41C8-AE52-E437C073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2A50-1BA6-4018-A763-7B298328B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A8B7F-F5E7-4621-AB3E-358FB08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BB355-8019-422F-B11A-AE555C6B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CBE75-D5BC-49C9-B629-D2A3724D5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4E30F-9B41-49DD-89CC-B4B4F071A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D2107-C30B-4D28-8035-363B1FA27D8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2683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A746-1BAC-4A09-B76F-4FB025FF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543667-5DE8-4CBC-AC04-8A8A33A62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0071E-744E-4A38-A28C-4C8190608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BDCE3-98DC-40D6-ABC8-ABC56642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63A03-1C1B-494E-B314-13A7E458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F998F-DA5F-4D26-AE35-9EC2DB34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094AF-F798-4204-8EA1-E876C9B1CD1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6917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2C1036-177A-47AC-9BD6-2963720A5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DBBCE0-36E1-416C-B5CE-CA23072DD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EC7C3A-BF4B-4601-8C03-0E76D6EB93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396B15-735A-4BFE-8470-AFDE9C1E34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880268-0D2D-44E5-830C-F71AEE3859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04FA25-20F2-4A19-BE0F-1F0B86DEA268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tom@tresser.com" TargetMode="External"/><Relationship Id="rId3" Type="http://schemas.openxmlformats.org/officeDocument/2006/relationships/hyperlink" Target="http://www.tresser.com/" TargetMode="External"/><Relationship Id="rId7" Type="http://schemas.openxmlformats.org/officeDocument/2006/relationships/hyperlink" Target="http://www.chicagocivic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ifreports.com/" TargetMode="External"/><Relationship Id="rId5" Type="http://schemas.openxmlformats.org/officeDocument/2006/relationships/hyperlink" Target="http://www.wearenotbroke.org/" TargetMode="External"/><Relationship Id="rId4" Type="http://schemas.openxmlformats.org/officeDocument/2006/relationships/hyperlink" Target="http://www.civiclab.us/" TargetMode="External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inyurl.com/C101-Why-Do-Civics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inyurl.com/C101-Why-Do-Civics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5CEB19C-60EA-4854-A6C6-CCD6A92545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072371"/>
            <a:ext cx="7772400" cy="1470025"/>
          </a:xfrm>
        </p:spPr>
        <p:txBody>
          <a:bodyPr anchor="ctr"/>
          <a:lstStyle/>
          <a:p>
            <a:r>
              <a:rPr lang="es-ES" altLang="en-US" sz="6600" b="1" dirty="0">
                <a:solidFill>
                  <a:srgbClr val="0070C0"/>
                </a:solidFill>
              </a:rPr>
              <a:t>“</a:t>
            </a:r>
            <a:r>
              <a:rPr lang="es-ES" altLang="en-US" sz="6600" b="1" dirty="0" err="1">
                <a:solidFill>
                  <a:srgbClr val="0070C0"/>
                </a:solidFill>
              </a:rPr>
              <a:t>Civics</a:t>
            </a:r>
            <a:r>
              <a:rPr lang="es-ES" altLang="en-US" sz="6600" b="1" dirty="0">
                <a:solidFill>
                  <a:srgbClr val="0070C0"/>
                </a:solidFill>
              </a:rPr>
              <a:t> 101”</a:t>
            </a:r>
            <a:br>
              <a:rPr lang="es-ES" altLang="en-US" sz="6600" b="1" dirty="0">
                <a:solidFill>
                  <a:srgbClr val="0070C0"/>
                </a:solidFill>
              </a:rPr>
            </a:br>
            <a:r>
              <a:rPr lang="es-ES" altLang="en-US" sz="6600" b="1" dirty="0">
                <a:solidFill>
                  <a:srgbClr val="0070C0"/>
                </a:solidFill>
              </a:rPr>
              <a:t>Class #1</a:t>
            </a:r>
          </a:p>
        </p:txBody>
      </p:sp>
      <p:sp>
        <p:nvSpPr>
          <p:cNvPr id="2081" name="Rectangle 33">
            <a:extLst>
              <a:ext uri="{FF2B5EF4-FFF2-40B4-BE49-F238E27FC236}">
                <a16:creationId xmlns:a16="http://schemas.microsoft.com/office/drawing/2014/main" id="{0D57574D-D0DA-4187-BBE2-24CCD4198B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7664" y="5373216"/>
            <a:ext cx="6400800" cy="1032520"/>
          </a:xfrm>
        </p:spPr>
        <p:txBody>
          <a:bodyPr/>
          <a:lstStyle/>
          <a:p>
            <a:r>
              <a:rPr lang="en-US" altLang="en-US" dirty="0"/>
              <a:t>Tom Tresser</a:t>
            </a:r>
            <a:br>
              <a:rPr lang="en-US" altLang="en-US" dirty="0"/>
            </a:br>
            <a:r>
              <a:rPr lang="en-US" altLang="en-US" dirty="0"/>
              <a:t>February 23, 2023 - Zoom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CB307-7F3E-4BB5-A875-BF8FFB2383A0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86687F0-2989-C538-9A0B-2FA765137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46497"/>
            <a:ext cx="5676900" cy="21526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C8337D-1976-742A-CCEE-67D9A15121A9}"/>
              </a:ext>
            </a:extLst>
          </p:cNvPr>
          <p:cNvSpPr/>
          <p:nvPr/>
        </p:nvSpPr>
        <p:spPr>
          <a:xfrm rot="20574547">
            <a:off x="1588226" y="376668"/>
            <a:ext cx="16450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Cycle 52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4D1C6-7135-4D38-ABFF-935FB6B6677A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priorities">
            <a:extLst>
              <a:ext uri="{FF2B5EF4-FFF2-40B4-BE49-F238E27FC236}">
                <a16:creationId xmlns:a16="http://schemas.microsoft.com/office/drawing/2014/main" id="{FD56D306-1CF4-4A98-8269-4AF42B618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540714" cy="2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AE324AE7-4CBE-9C36-7098-B43B31C32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08" y="2492896"/>
            <a:ext cx="4688632" cy="26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5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3A71F7E8-132E-4028-9F54-76B776B21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1797" y="1841446"/>
            <a:ext cx="4557961" cy="452596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800" u="sng" dirty="0"/>
              <a:t>Next Class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40338-9151-49E7-A8CD-9E1B0A691735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white outlin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675467E2-6110-CCEF-C719-6A8F03A91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46" y="2924944"/>
            <a:ext cx="2503188" cy="31637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1BFAAD-83B6-531C-CB84-FC8A730114A0}"/>
              </a:ext>
            </a:extLst>
          </p:cNvPr>
          <p:cNvSpPr/>
          <p:nvPr/>
        </p:nvSpPr>
        <p:spPr>
          <a:xfrm rot="21165024">
            <a:off x="3034842" y="3103641"/>
            <a:ext cx="40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Civic Brain!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CD44D05-B1E6-E035-92E9-C06ECA857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605" y="49727"/>
            <a:ext cx="4197919" cy="159182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1336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147411D-48BD-4865-9F3F-E7F1117A6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8896" y="188640"/>
            <a:ext cx="6059016" cy="1143000"/>
          </a:xfrm>
        </p:spPr>
        <p:txBody>
          <a:bodyPr/>
          <a:lstStyle/>
          <a:p>
            <a:r>
              <a:rPr lang="en-US" altLang="en-US" u="sng" dirty="0">
                <a:solidFill>
                  <a:schemeClr val="tx1"/>
                </a:solidFill>
              </a:rPr>
              <a:t>Tom Tresser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A71F7E8-132E-4028-9F54-76B776B21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39951" y="1773238"/>
            <a:ext cx="4557961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hlinkClick r:id="rId3"/>
              </a:rPr>
              <a:t>www.tresser.com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>
                <a:hlinkClick r:id="rId4"/>
              </a:rPr>
              <a:t>www.civiclab.us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>
                <a:hlinkClick r:id="rId5"/>
              </a:rPr>
              <a:t>www.wearenotbroke.org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>
                <a:hlinkClick r:id="rId6"/>
              </a:rPr>
              <a:t>www.tifreports.com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>
                <a:hlinkClick r:id="rId7"/>
              </a:rPr>
              <a:t>www.chicagocivics.org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>
                <a:hlinkClick r:id="rId8"/>
              </a:rPr>
              <a:t>tom@tresser.com</a:t>
            </a:r>
            <a:r>
              <a:rPr lang="en-US" alt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40338-9151-49E7-A8CD-9E1B0A691735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CF0BECB9-E01D-4123-B011-9DBE45093D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3366803" cy="231395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37DD9F-4281-48D0-A843-26BEC2F02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286" y="2582325"/>
            <a:ext cx="4199675" cy="4040087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6F21A38-E867-3242-8EC0-C51B1FE0F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22" y="0"/>
            <a:ext cx="3429000" cy="243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14E59C-E61E-446E-A609-B496EF0F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66900"/>
            <a:ext cx="8229600" cy="1143000"/>
          </a:xfrm>
        </p:spPr>
        <p:txBody>
          <a:bodyPr/>
          <a:lstStyle/>
          <a:p>
            <a:r>
              <a:rPr lang="en-US" dirty="0"/>
              <a:t>Why do civics</a:t>
            </a:r>
            <a:r>
              <a:rPr lang="en-US" b="1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4D1C6-7135-4D38-ABFF-935FB6B6677A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33A805-84DB-D682-EB7A-EB3264021B56}"/>
              </a:ext>
            </a:extLst>
          </p:cNvPr>
          <p:cNvSpPr/>
          <p:nvPr/>
        </p:nvSpPr>
        <p:spPr>
          <a:xfrm>
            <a:off x="1259632" y="6058743"/>
            <a:ext cx="70886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effectLst/>
                <a:hlinkClick r:id="rId5"/>
              </a:rPr>
              <a:t>www.tinyurl.com/C101-Why-Do-Civics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601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37DD9F-4281-48D0-A843-26BEC2F02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286" y="2582325"/>
            <a:ext cx="4199675" cy="4040087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6F21A38-E867-3242-8EC0-C51B1FE0F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22" y="0"/>
            <a:ext cx="3429000" cy="243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14E59C-E61E-446E-A609-B496EF0F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66900"/>
            <a:ext cx="8229600" cy="1143000"/>
          </a:xfrm>
        </p:spPr>
        <p:txBody>
          <a:bodyPr/>
          <a:lstStyle/>
          <a:p>
            <a:r>
              <a:rPr lang="en-US" dirty="0"/>
              <a:t>Why do civics</a:t>
            </a:r>
            <a:r>
              <a:rPr lang="en-US" b="1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4D1C6-7135-4D38-ABFF-935FB6B6677A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33A805-84DB-D682-EB7A-EB3264021B56}"/>
              </a:ext>
            </a:extLst>
          </p:cNvPr>
          <p:cNvSpPr/>
          <p:nvPr/>
        </p:nvSpPr>
        <p:spPr>
          <a:xfrm>
            <a:off x="1259632" y="6058743"/>
            <a:ext cx="70886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effectLst/>
                <a:hlinkClick r:id="rId5"/>
              </a:rPr>
              <a:t>www.tinyurl.com/C101-Why-Do-Civics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4755F1-C34B-43F8-0E17-1C9E3398C5B9}"/>
              </a:ext>
            </a:extLst>
          </p:cNvPr>
          <p:cNvSpPr/>
          <p:nvPr/>
        </p:nvSpPr>
        <p:spPr>
          <a:xfrm rot="20844554">
            <a:off x="2440647" y="3694779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Report Back</a:t>
            </a:r>
          </a:p>
        </p:txBody>
      </p:sp>
    </p:spTree>
    <p:extLst>
      <p:ext uri="{BB962C8B-B14F-4D97-AF65-F5344CB8AC3E}">
        <p14:creationId xmlns:p14="http://schemas.microsoft.com/office/powerpoint/2010/main" val="150337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E59C-E61E-446E-A609-B496EF0F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700808"/>
            <a:ext cx="8229600" cy="1143000"/>
          </a:xfrm>
        </p:spPr>
        <p:txBody>
          <a:bodyPr/>
          <a:lstStyle/>
          <a:p>
            <a:r>
              <a:rPr lang="en-US" dirty="0"/>
              <a:t>What is civic engagement?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4D1C6-7135-4D38-ABFF-935FB6B6677A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35B3A21-9F36-4CC8-AEA6-C137F663E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38136"/>
            <a:ext cx="7669745" cy="333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6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E59C-E61E-446E-A609-B496EF0F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033646"/>
            <a:ext cx="8229600" cy="1143000"/>
          </a:xfrm>
        </p:spPr>
        <p:txBody>
          <a:bodyPr/>
          <a:lstStyle/>
          <a:p>
            <a:r>
              <a:rPr lang="en-US" u="sng" dirty="0"/>
              <a:t>What is civic engagement?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4D1C6-7135-4D38-ABFF-935FB6B6677A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135882-D6D7-47C9-8361-705604439486}"/>
              </a:ext>
            </a:extLst>
          </p:cNvPr>
          <p:cNvSpPr/>
          <p:nvPr/>
        </p:nvSpPr>
        <p:spPr>
          <a:xfrm>
            <a:off x="17701" y="2996952"/>
            <a:ext cx="9363461" cy="28931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Domain</a:t>
            </a:r>
            <a:r>
              <a:rPr lang="en-US" sz="2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1 – </a:t>
            </a:r>
            <a:r>
              <a:rPr lang="en-US" sz="2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Civic Heart</a:t>
            </a:r>
            <a:r>
              <a:rPr lang="en-US" sz="2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– What is your disposition?</a:t>
            </a:r>
            <a:br>
              <a:rPr lang="en-US" sz="2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endParaRPr lang="en-US" sz="2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n-US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Domain 2 – </a:t>
            </a:r>
            <a:r>
              <a:rPr lang="en-US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</a:rPr>
              <a:t>Civic Brain</a:t>
            </a:r>
            <a:r>
              <a:rPr lang="en-US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- What stuff should you know?</a:t>
            </a:r>
          </a:p>
          <a:p>
            <a:endParaRPr lang="en-US" sz="2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en-US" sz="2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Domain 3 – </a:t>
            </a:r>
            <a:r>
              <a:rPr lang="en-US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</a:rPr>
              <a:t>Civic Muscle</a:t>
            </a:r>
            <a:r>
              <a:rPr lang="en-US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- What should be able to do?</a:t>
            </a:r>
            <a:endParaRPr lang="en-US" sz="2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B94BA0-B9C4-F848-7462-FFCA9CCC7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68302"/>
            <a:ext cx="685800" cy="628650"/>
          </a:xfrm>
          <a:prstGeom prst="rect">
            <a:avLst/>
          </a:prstGeom>
        </p:spPr>
      </p:pic>
      <p:pic>
        <p:nvPicPr>
          <p:cNvPr id="8" name="Picture 7" descr="A black and white outlin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D276F9AB-C6CD-DC74-A399-0F75BECBF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52" y="3497924"/>
            <a:ext cx="614524" cy="776690"/>
          </a:xfrm>
          <a:prstGeom prst="rect">
            <a:avLst/>
          </a:prstGeom>
        </p:spPr>
      </p:pic>
      <p:pic>
        <p:nvPicPr>
          <p:cNvPr id="10" name="Picture 9" descr="A close-up of a child&#10;&#10;Description automatically generated with low confidence">
            <a:extLst>
              <a:ext uri="{FF2B5EF4-FFF2-40B4-BE49-F238E27FC236}">
                <a16:creationId xmlns:a16="http://schemas.microsoft.com/office/drawing/2014/main" id="{4B18DFFF-BB5D-E8DC-FFDB-0C795B957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52" y="4706575"/>
            <a:ext cx="685800" cy="7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8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03AC67-1419-EFBD-CCA8-2BD65A543D11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6BB3C004-86D7-780D-08B2-C6F7462EC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19"/>
            <a:ext cx="9144000" cy="60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9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4D1C6-7135-4D38-ABFF-935FB6B6677A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135882-D6D7-47C9-8361-705604439486}"/>
              </a:ext>
            </a:extLst>
          </p:cNvPr>
          <p:cNvSpPr/>
          <p:nvPr/>
        </p:nvSpPr>
        <p:spPr>
          <a:xfrm>
            <a:off x="-103318" y="3569998"/>
            <a:ext cx="921182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should be your </a:t>
            </a:r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heart </a:t>
            </a:r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or disposition?</a:t>
            </a:r>
          </a:p>
          <a:p>
            <a:pPr algn="ctr"/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Looking for responses around: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Personal traits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States of being/Mindsets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Appetites &amp; Attitudes</a:t>
            </a:r>
            <a:b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28C872-C0AB-4868-B681-834D3055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1" y="763901"/>
            <a:ext cx="3414438" cy="2376264"/>
          </a:xfrm>
          <a:prstGeom prst="rect">
            <a:avLst/>
          </a:prstGeom>
          <a:effectLst>
            <a:glow rad="266700">
              <a:srgbClr val="4739F7">
                <a:alpha val="51000"/>
              </a:srgbClr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AE959B-BAEA-4BD8-A7DC-76C23579E8DB}"/>
              </a:ext>
            </a:extLst>
          </p:cNvPr>
          <p:cNvSpPr txBox="1"/>
          <p:nvPr/>
        </p:nvSpPr>
        <p:spPr>
          <a:xfrm>
            <a:off x="4398512" y="936370"/>
            <a:ext cx="43499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ROLES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Guide – keep on task, mix it up, time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Reporter – key points, insights, questions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83E2D9-12E1-454A-ACBC-D9A2893F9A02}"/>
              </a:ext>
            </a:extLst>
          </p:cNvPr>
          <p:cNvSpPr/>
          <p:nvPr/>
        </p:nvSpPr>
        <p:spPr>
          <a:xfrm>
            <a:off x="4355976" y="980728"/>
            <a:ext cx="4349951" cy="187220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770E2E06-9081-E118-ECD8-34FD9C078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68444"/>
            <a:ext cx="6858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4D1C6-7135-4D38-ABFF-935FB6B6677A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135882-D6D7-47C9-8361-705604439486}"/>
              </a:ext>
            </a:extLst>
          </p:cNvPr>
          <p:cNvSpPr/>
          <p:nvPr/>
        </p:nvSpPr>
        <p:spPr>
          <a:xfrm>
            <a:off x="1089863" y="3323115"/>
            <a:ext cx="69642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Domain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1 – 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Civic Heart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28C872-C0AB-4868-B681-834D3055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29" y="507659"/>
            <a:ext cx="3414438" cy="2376264"/>
          </a:xfrm>
          <a:prstGeom prst="rect">
            <a:avLst/>
          </a:prstGeom>
          <a:effectLst>
            <a:glow rad="266700">
              <a:srgbClr val="4739F7">
                <a:alpha val="51000"/>
              </a:srgb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5E393D-54F4-4329-99F9-1EDFAA608592}"/>
              </a:ext>
            </a:extLst>
          </p:cNvPr>
          <p:cNvSpPr/>
          <p:nvPr/>
        </p:nvSpPr>
        <p:spPr>
          <a:xfrm rot="20441331">
            <a:off x="2228491" y="1101699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Report Back</a:t>
            </a:r>
          </a:p>
        </p:txBody>
      </p:sp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FFD43C-7DF1-E92F-C266-9CB016EAA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437112"/>
            <a:ext cx="1547192" cy="13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41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“CIVIC ENGAGEMENT &amp;amp; LEADERSHIP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Tom Tresser&amp;quot;&quot;/&gt;&lt;property id=&quot;20307&quot; value=&quot;263&quot;/&gt;&lt;/object&gt;&lt;object type=&quot;3&quot; unique_id=&quot;10093&quot;&gt;&lt;property id=&quot;20148&quot; value=&quot;5&quot;/&gt;&lt;property id=&quot;20300&quot; value=&quot;Slide 3 - &amp;quot;Why do civics?&amp;quot;&quot;/&gt;&lt;property id=&quot;20307&quot; value=&quot;264&quot;/&gt;&lt;/object&gt;&lt;object type=&quot;3&quot; unique_id=&quot;10109&quot;&gt;&lt;property id=&quot;20148&quot; value=&quot;5&quot;/&gt;&lt;property id=&quot;20300&quot; value=&quot;Slide 4 - &amp;quot;What is civic engagement?&amp;quot;&quot;/&gt;&lt;property id=&quot;20307&quot; value=&quot;265&quot;/&gt;&lt;/object&gt;&lt;object type=&quot;3&quot; unique_id=&quot;10128&quot;&gt;&lt;property id=&quot;20148&quot; value=&quot;5&quot;/&gt;&lt;property id=&quot;20300&quot; value=&quot;Slide 5 - &amp;quot;What is civic engagement?&amp;quot;&quot;/&gt;&lt;property id=&quot;20307&quot; value=&quot;266&quot;/&gt;&lt;/object&gt;&lt;object type=&quot;3&quot; unique_id=&quot;10164&quot;&gt;&lt;property id=&quot;20148&quot; value=&quot;5&quot;/&gt;&lt;property id=&quot;20300&quot; value=&quot;Slide 8 - &amp;quot;Measures of civic behavior&amp;quot;&quot;/&gt;&lt;property id=&quot;20307&quot; value=&quot;267&quot;/&gt;&lt;/object&gt;&lt;object type=&quot;3&quot; unique_id=&quot;10205&quot;&gt;&lt;property id=&quot;20148&quot; value=&quot;5&quot;/&gt;&lt;property id=&quot;20300&quot; value=&quot;Slide 9 - &amp;quot;Measures of civic behavior&amp;quot;&quot;/&gt;&lt;property id=&quot;20307&quot; value=&quot;268&quot;/&gt;&lt;/object&gt;&lt;object type=&quot;3&quot; unique_id=&quot;10233&quot;&gt;&lt;property id=&quot;20148&quot; value=&quot;5&quot;/&gt;&lt;property id=&quot;20300&quot; value=&quot;Slide 10 - &amp;quot;Measures of civic behavior&amp;quot;&quot;/&gt;&lt;property id=&quot;20307&quot; value=&quot;269&quot;/&gt;&lt;/object&gt;&lt;object type=&quot;3&quot; unique_id=&quot;10304&quot;&gt;&lt;property id=&quot;20148&quot; value=&quot;5&quot;/&gt;&lt;property id=&quot;20300&quot; value=&quot;Slide 11 - &amp;quot;Measures of civic behavior&amp;quot;&quot;/&gt;&lt;property id=&quot;20307&quot; value=&quot;270&quot;/&gt;&lt;/object&gt;&lt;object type=&quot;3&quot; unique_id=&quot;10338&quot;&gt;&lt;property id=&quot;20148&quot; value=&quot;5&quot;/&gt;&lt;property id=&quot;20300&quot; value=&quot;Slide 12 - &amp;quot;Measures of civic behavior&amp;quot;&quot;/&gt;&lt;property id=&quot;20307&quot; value=&quot;271&quot;/&gt;&lt;/object&gt;&lt;object type=&quot;3&quot; unique_id=&quot;10399&quot;&gt;&lt;property id=&quot;20148&quot; value=&quot;5&quot;/&gt;&lt;property id=&quot;20300&quot; value=&quot;Slide 13 - &amp;quot;Measures of civic behavior&amp;quot;&quot;/&gt;&lt;property id=&quot;20307&quot; value=&quot;272&quot;/&gt;&lt;/object&gt;&lt;object type=&quot;3&quot; unique_id=&quot;10478&quot;&gt;&lt;property id=&quot;20148&quot; value=&quot;5&quot;/&gt;&lt;property id=&quot;20300&quot; value=&quot;Slide 14 - &amp;quot;Measures of civic behavior&amp;quot;&quot;/&gt;&lt;property id=&quot;20307&quot; value=&quot;273&quot;/&gt;&lt;/object&gt;&lt;object type=&quot;3&quot; unique_id=&quot;10730&quot;&gt;&lt;property id=&quot;20148&quot; value=&quot;5&quot;/&gt;&lt;property id=&quot;20300&quot; value=&quot;Slide 16&quot;/&gt;&lt;property id=&quot;20307&quot; value=&quot;277&quot;/&gt;&lt;/object&gt;&lt;object type=&quot;3&quot; unique_id=&quot;11326&quot;&gt;&lt;property id=&quot;20148&quot; value=&quot;5&quot;/&gt;&lt;property id=&quot;20300&quot; value=&quot;Slide 6&quot;/&gt;&lt;property id=&quot;20307&quot; value=&quot;283&quot;/&gt;&lt;/object&gt;&lt;object type=&quot;3&quot; unique_id=&quot;11724&quot;&gt;&lt;property id=&quot;20148&quot; value=&quot;5&quot;/&gt;&lt;property id=&quot;20300&quot; value=&quot;Slide 15 - &amp;quot;Measures of civic behavior&amp;quot;&quot;/&gt;&lt;property id=&quot;20307&quot; value=&quot;284&quot;/&gt;&lt;/object&gt;&lt;object type=&quot;3&quot; unique_id=&quot;11864&quot;&gt;&lt;property id=&quot;20148&quot; value=&quot;5&quot;/&gt;&lt;property id=&quot;20300&quot; value=&quot;Slide 17 - &amp;quot;Tom Tresser&amp;quot;&quot;/&gt;&lt;property id=&quot;20307&quot; value=&quot;285&quot;/&gt;&lt;/object&gt;&lt;object type=&quot;3&quot; unique_id=&quot;28283&quot;&gt;&lt;property id=&quot;20148&quot; value=&quot;5&quot;/&gt;&lt;property id=&quot;20300&quot; value=&quot;Slide 7&quot;/&gt;&lt;property id=&quot;20307&quot; value=&quot;286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3602</TotalTime>
  <Words>398</Words>
  <Application>Microsoft Office PowerPoint</Application>
  <PresentationFormat>On-screen Show (4:3)</PresentationFormat>
  <Paragraphs>61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Diseño predeterminado</vt:lpstr>
      <vt:lpstr>“Civics 101” Class #1</vt:lpstr>
      <vt:lpstr>Tom Tresser</vt:lpstr>
      <vt:lpstr>Why do civics?</vt:lpstr>
      <vt:lpstr>Why do civics?</vt:lpstr>
      <vt:lpstr>What is civic engagement?</vt:lpstr>
      <vt:lpstr>What is civic engagement?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Siracusa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Tom</cp:lastModifiedBy>
  <cp:revision>151</cp:revision>
  <dcterms:created xsi:type="dcterms:W3CDTF">2009-03-26T20:51:52Z</dcterms:created>
  <dcterms:modified xsi:type="dcterms:W3CDTF">2023-02-23T14:33:48Z</dcterms:modified>
</cp:coreProperties>
</file>