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3" r:id="rId3"/>
    <p:sldId id="288" r:id="rId4"/>
    <p:sldId id="287" r:id="rId5"/>
    <p:sldId id="292" r:id="rId6"/>
    <p:sldId id="266" r:id="rId7"/>
    <p:sldId id="264" r:id="rId8"/>
    <p:sldId id="283" r:id="rId9"/>
    <p:sldId id="286" r:id="rId10"/>
    <p:sldId id="293" r:id="rId11"/>
    <p:sldId id="294" r:id="rId12"/>
    <p:sldId id="290" r:id="rId13"/>
    <p:sldId id="289" r:id="rId14"/>
    <p:sldId id="291" r:id="rId15"/>
    <p:sldId id="295" r:id="rId16"/>
    <p:sldId id="296" r:id="rId17"/>
    <p:sldId id="297" r:id="rId18"/>
    <p:sldId id="298" r:id="rId19"/>
    <p:sldId id="285" r:id="rId20"/>
  </p:sldIdLst>
  <p:sldSz cx="9144000" cy="6858000" type="screen4x3"/>
  <p:notesSz cx="6858000" cy="9144000"/>
  <p:custDataLst>
    <p:tags r:id="rId22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3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035" autoAdjust="0"/>
  </p:normalViewPr>
  <p:slideViewPr>
    <p:cSldViewPr>
      <p:cViewPr varScale="1">
        <p:scale>
          <a:sx n="71" d="100"/>
          <a:sy n="71" d="100"/>
        </p:scale>
        <p:origin x="112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395B7-1B8D-47B0-88B5-B90492810DB3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CE38E-6BBB-4E70-A413-EFB68CA24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8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XgkuM2NhYI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C51-Assignment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enleaf.org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slideshare.net/sevenpillarsofservantleadership/seven-pillars-of-servant-leadership-leaderserve-model" TargetMode="External"/><Relationship Id="rId4" Type="http://schemas.openxmlformats.org/officeDocument/2006/relationships/hyperlink" Target="https://youtu.be/IrCeVwwu0Xc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enleaf.org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slideshare.net/sevenpillarsofservantleadership/seven-pillars-of-servant-leadership-leaderserve-model" TargetMode="External"/><Relationship Id="rId4" Type="http://schemas.openxmlformats.org/officeDocument/2006/relationships/hyperlink" Target="https://youtu.be/IrCeVwwu0Xc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74AxCqOTvg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nyurl.com/Pew-Political-Type-C5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urveymonkey.com/r/Cycle51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C51-Empathy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333333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Music: “Heroes” by David Bowie, suggested by Giovanny - </a:t>
            </a:r>
            <a:r>
              <a:rPr lang="en-US" sz="1800" u="sng" dirty="0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https://www.youtube.com/watch?v=lXgkuM2NhYI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E38E-6BBB-4E70-A413-EFB68CA24C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84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6D6D6D"/>
                </a:solidFill>
                <a:effectLst/>
                <a:latin typeface="Source Sans Pro" panose="020B0503030403020204" pitchFamily="34" charset="0"/>
              </a:rPr>
              <a:t>Instructions for your final project</a:t>
            </a:r>
            <a:r>
              <a:rPr lang="en-US" b="1" i="0" dirty="0">
                <a:solidFill>
                  <a:srgbClr val="6D6D6D"/>
                </a:solidFill>
                <a:effectLst/>
                <a:latin typeface="Source Sans Pro" panose="020B0503030403020204" pitchFamily="34" charset="0"/>
              </a:rPr>
              <a:t> “Putting Out the Fire – Addressing my Burning Issue” -&gt; </a:t>
            </a:r>
            <a:r>
              <a:rPr lang="en-US" b="0" i="0" u="sng" dirty="0">
                <a:solidFill>
                  <a:srgbClr val="7F54B3"/>
                </a:solidFill>
                <a:effectLst/>
                <a:latin typeface="Source Sans Pro" panose="020B0503030403020204" pitchFamily="34" charset="0"/>
                <a:hlinkClick r:id="rId3"/>
              </a:rPr>
              <a:t>https://tinyurl.com/C51-Assignment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E38E-6BBB-4E70-A413-EFB68CA24C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50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https://www.greenleaf.org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- </a:t>
            </a:r>
            <a:r>
              <a:rPr lang="en-US" sz="1800" u="sng" dirty="0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https://youtu.be/IrCeVwwu0Xc</a:t>
            </a:r>
            <a:r>
              <a:rPr lang="en-US" sz="1800" b="1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- 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https://www.slideshare.net/sevenpillarsofservantleadership/seven-pillars-of-servant-leadership-leaderserve-model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E38E-6BBB-4E70-A413-EFB68CA24C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44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https://www.greenleaf.org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- Get book at https://www.greenleaf.org/products-page/seven-pillars-of-servant-leadership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https://youtu.be/IrCeVwwu0Xc</a:t>
            </a:r>
            <a:r>
              <a:rPr lang="en-US" sz="1800" b="1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- 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https://www.slideshare.net/sevenpillarsofservantleadership/seven-pillars-of-servant-leadership-leaderserve-model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Click to outline “Person of Character” &amp; “Puts People First” as directly connected to our discussions on Empathy/Civic Heart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E38E-6BBB-4E70-A413-EFB68CA24C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17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one of the most engaging and informative YouTube videos I’ve seen on the subject of Leadership – only it looks at the aspect of the Follower. (5:41) </a:t>
            </a:r>
            <a:r>
              <a:rPr lang="en-US" sz="1800" u="sng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http://www.youtube.com/watch?v=V74AxCqOTvg</a:t>
            </a:r>
            <a:r>
              <a:rPr lang="en-US" sz="1800" b="1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br>
              <a:rPr lang="en-US" sz="1800" b="1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</a:br>
            <a:endParaRPr lang="en-US" sz="1800" b="1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  <a:p>
            <a:r>
              <a:rPr lang="en-US" sz="1800" b="1" dirty="0">
                <a:solidFill>
                  <a:srgbClr val="333333"/>
                </a:solidFill>
                <a:effectLst/>
              </a:rPr>
              <a:t>- 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How does Empathy show up here?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E38E-6BBB-4E70-A413-EFB68CA24C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47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Repeat the 3 domains.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E38E-6BBB-4E70-A413-EFB68CA24C2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438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the </a:t>
            </a:r>
            <a:r>
              <a:rPr lang="en-US" dirty="0" err="1"/>
              <a:t>JamBoard</a:t>
            </a:r>
            <a:r>
              <a:rPr lang="en-US" dirty="0"/>
              <a:t> – each group has its own. Go to http://</a:t>
            </a:r>
            <a:r>
              <a:rPr lang="en-US" b="0" i="0" dirty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tinyurl.com/C51-CivicBrain-JB </a:t>
            </a:r>
            <a:r>
              <a:rPr lang="en-US" dirty="0"/>
              <a:t>– Use the </a:t>
            </a:r>
            <a:r>
              <a:rPr lang="en-US" dirty="0" err="1"/>
              <a:t>JamBoard</a:t>
            </a:r>
            <a:r>
              <a:rPr lang="en-US" dirty="0"/>
              <a:t> for your Group #.</a:t>
            </a:r>
          </a:p>
          <a:p>
            <a:endParaRPr lang="en-US" dirty="0"/>
          </a:p>
          <a:p>
            <a:r>
              <a:rPr lang="en-US" dirty="0"/>
              <a:t>We will take 10 minutes for this. Please make sure each group has a Guide to keep track of time and to make sure everyone has a chance to contribute, and a Recorder to take notes to the </a:t>
            </a:r>
            <a:r>
              <a:rPr lang="en-US" dirty="0" err="1"/>
              <a:t>JamBoard</a:t>
            </a:r>
            <a:r>
              <a:rPr lang="en-US" dirty="0"/>
              <a:t> – although all are welcome to add notes and images as the class progresses.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E38E-6BBB-4E70-A413-EFB68CA24C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5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minutes per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E38E-6BBB-4E70-A413-EFB68CA24C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17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minutes per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E38E-6BBB-4E70-A413-EFB68CA24C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75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look at your own reported civic activities and abilities.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E38E-6BBB-4E70-A413-EFB68CA24C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34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64% open rate…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E38E-6BBB-4E70-A413-EFB68CA24C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4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Here’s how we shape up to national results. Were you surprised by the results?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E38E-6BBB-4E70-A413-EFB68CA24C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762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http://www.pewresearch.org – Let’s take the quiz… </a:t>
            </a:r>
            <a:r>
              <a:rPr lang="en-US" dirty="0">
                <a:solidFill>
                  <a:srgbClr val="333333"/>
                </a:solidFill>
                <a:effectLst/>
                <a:hlinkClick r:id="rId3"/>
              </a:rPr>
              <a:t>www.tinyurl.com/Pew-Political-Type-C51</a:t>
            </a:r>
            <a:endParaRPr lang="en-US" dirty="0">
              <a:solidFill>
                <a:srgbClr val="333333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333333"/>
                </a:solidFill>
                <a:effectLst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srgbClr val="333333"/>
                </a:solidFill>
                <a:effectLst/>
              </a:rPr>
              <a:t>Place “Pew Political Typology” PDF into Chat. Take quiz, record your Political Typology – Then go to SurveyMonkey to report your type (anonymous)-&gt; = </a:t>
            </a:r>
            <a:r>
              <a:rPr lang="en-US" dirty="0">
                <a:effectLst/>
              </a:rPr>
              <a:t> </a:t>
            </a:r>
            <a:r>
              <a:rPr lang="en-US" dirty="0">
                <a:effectLst/>
                <a:hlinkClick r:id="rId4"/>
              </a:rPr>
              <a:t>https://www.surveymonkey.com/r/Cycle51</a:t>
            </a:r>
            <a:r>
              <a:rPr lang="en-US" dirty="0">
                <a:effectLst/>
              </a:rPr>
              <a:t> </a:t>
            </a:r>
            <a:endParaRPr lang="en-US" dirty="0">
              <a:solidFill>
                <a:srgbClr val="333333"/>
              </a:solidFill>
              <a:effectLst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>
              <a:solidFill>
                <a:srgbClr val="333333"/>
              </a:solidFill>
              <a:effectLst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srgbClr val="333333"/>
                </a:solidFill>
                <a:effectLst/>
              </a:rPr>
              <a:t>Results = https://tinyurl.com/C51-PT-Results  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E38E-6BBB-4E70-A413-EFB68CA24C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761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https://www.pewresearch.org/politics/2021/11/09/beyond-red-vs-blue-the-political-typology-2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E38E-6BBB-4E70-A413-EFB68CA24C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28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Repeat the 3 domains.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E38E-6BBB-4E70-A413-EFB68CA24C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12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can we build our Empathy Capacity/Muscle? </a:t>
            </a:r>
          </a:p>
          <a:p>
            <a:endParaRPr lang="en-US" dirty="0"/>
          </a:p>
          <a:p>
            <a:r>
              <a:rPr lang="en-US" dirty="0"/>
              <a:t>Use the </a:t>
            </a:r>
            <a:r>
              <a:rPr lang="en-US" dirty="0" err="1"/>
              <a:t>JamBoard</a:t>
            </a:r>
            <a:r>
              <a:rPr lang="en-US" dirty="0"/>
              <a:t> – each group has its own. Go to </a:t>
            </a:r>
            <a:r>
              <a:rPr lang="en-US" sz="1800" u="sng" dirty="0">
                <a:solidFill>
                  <a:srgbClr val="333333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https://tinyurl.com/C51-Empathy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/>
              <a:t>– Use the </a:t>
            </a:r>
            <a:r>
              <a:rPr lang="en-US" dirty="0" err="1"/>
              <a:t>JamBoard</a:t>
            </a:r>
            <a:r>
              <a:rPr lang="en-US" dirty="0"/>
              <a:t> for your Group #. Put first names on a </a:t>
            </a:r>
            <a:r>
              <a:rPr lang="en-US" dirty="0" err="1"/>
              <a:t>PostIt</a:t>
            </a:r>
            <a:r>
              <a:rPr lang="en-US" dirty="0"/>
              <a:t> note.</a:t>
            </a:r>
          </a:p>
          <a:p>
            <a:endParaRPr lang="en-US" dirty="0"/>
          </a:p>
          <a:p>
            <a:r>
              <a:rPr lang="en-US" dirty="0"/>
              <a:t>We will take 10 minutes for this.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E38E-6BBB-4E70-A413-EFB68CA24C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60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minutes per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E38E-6BBB-4E70-A413-EFB68CA24C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84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E38E-6BBB-4E70-A413-EFB68CA24C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56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72A02-CD17-4107-8429-55F281A1A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B5EDB-0069-4F31-9F01-D8DE9A23B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27142-5AB9-4D87-977F-059ACC63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2EE48-A591-44C1-9B34-A993A72EC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7F1FB-8FF2-4105-B90B-021AF233E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A6DB2-8D04-40A3-99F9-01675834F1F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5899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9880C-7ACA-477F-90EC-F4C7DD3DB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89288E-F63A-4F95-B200-1FCC3E67E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50E12-7BEE-45C6-8CAA-96DAF5093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A78CE-6AC5-4477-9307-4A5B0221B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BB7AB-8B9C-4808-81A9-67877C154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B3D32-A321-469E-91BB-B2F0D527C2B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1025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120F96-F714-4331-AAFD-BD1395BBE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BC55A5-14AC-495A-BD90-B7413194A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CFA7F-C622-408F-AD6E-A7761FCE6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1A3DA-5CE2-4338-8059-00CCB1DEB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34F4C-E7F2-4E8A-BFB3-55FD91FF4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72F84-E779-4909-B084-0A6569CB195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5224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DA26B-B4A7-4BC1-BA3F-1BAC23A14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1F101-48EA-421C-9283-0408BFC8C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56723-443A-4B01-969A-5F1A8B8C6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4E607-B434-4E18-B104-0B37EDCE1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3882F-B644-4F63-8024-A3D36D32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D2914-330F-4536-9D81-1356436D5EA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3523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151C6-63DA-442B-A515-8507F0D7C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046D4-6E6E-418F-B486-A9E8CF4A5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B2483-9A31-4945-B4FC-8E7303683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0D32B-01B4-4A1D-B3BB-3AF8B7377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E22C-8B38-4939-985D-B80DAF223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53070-7D34-475F-9B91-270933ED021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8311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C5450-B05E-4EE6-9EE5-A86644A9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82C41-35C6-42E9-920C-55C79716D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747BE-9ADD-4252-91E6-7030AEB0C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1CB8C9-D3C8-417E-86D6-62AD18F42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BF09B4-3352-4C9A-81D4-6694F5A66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FCBEC-1DF1-41A7-B8FE-EE90517AE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0F880-950F-448D-B260-3B1C0173C38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7981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F6C60-3A25-48C2-82BA-58A94EB09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DA693-6D9A-4338-989D-144B17034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89C89-3CF4-4749-A773-F136A3625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2DDBB6-2561-41DD-ABAC-9A3D1F280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C95635-FEBD-42CC-AF63-C9B3A097E3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EB1F20-C9BD-4AAF-8CCB-53A18CC01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009DFB-0F4F-4A36-B20E-E193FB1A7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A52CF8-FF63-4F15-BEBA-564E71AD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AA623-D25C-43C7-899A-809B6269704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2158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8165E-8ACA-4F3C-BFFC-E2EC52A3D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88150-81E0-4DCC-A9D9-54C9FBA54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96F03B-5F31-4041-888B-9F42C23C4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12F5F5-E3C8-49F7-BD03-1352B38C6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17315-A58E-48E9-8F35-74E798CEA93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5098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FCE084-12E2-4254-B3B4-032983871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DF7236-DE8C-4DF5-A39B-95CAF85E0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1D41C-746C-42FE-8DAD-F50C524A2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49F19-0F24-4994-8B89-E33631C9DB3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3372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32439-34D7-41C8-AE52-E437C073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2A50-1BA6-4018-A763-7B298328B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8A8B7F-F5E7-4621-AB3E-358FB08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BB355-8019-422F-B11A-AE555C6B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CBE75-D5BC-49C9-B629-D2A3724D5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4E30F-9B41-49DD-89CC-B4B4F071A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D2107-C30B-4D28-8035-363B1FA27D8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2683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4A746-1BAC-4A09-B76F-4FB025FFE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543667-5DE8-4CBC-AC04-8A8A33A62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D0071E-744E-4A38-A28C-4C8190608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BDCE3-98DC-40D6-ABC8-ABC56642C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63A03-1C1B-494E-B314-13A7E458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F998F-DA5F-4D26-AE35-9EC2DB341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094AF-F798-4204-8EA1-E876C9B1CD1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6917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32C1036-177A-47AC-9BD6-2963720A5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ADBBCE0-36E1-416C-B5CE-CA23072DD2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BEC7C3A-BF4B-4601-8C03-0E76D6EB93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D396B15-735A-4BFE-8470-AFDE9C1E34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3880268-0D2D-44E5-830C-F71AEE3859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04FA25-20F2-4A19-BE0F-1F0B86DEA268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rCeVwwu0X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74AxCqOTv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5CEB19C-60EA-4854-A6C6-CCD6A92545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3072371"/>
            <a:ext cx="7772400" cy="1470025"/>
          </a:xfrm>
        </p:spPr>
        <p:txBody>
          <a:bodyPr anchor="ctr"/>
          <a:lstStyle/>
          <a:p>
            <a:r>
              <a:rPr lang="es-ES" altLang="en-US" sz="6600" b="1" dirty="0">
                <a:solidFill>
                  <a:srgbClr val="0070C0"/>
                </a:solidFill>
              </a:rPr>
              <a:t>“Civics 101”</a:t>
            </a:r>
            <a:br>
              <a:rPr lang="es-ES" altLang="en-US" sz="6600" b="1" dirty="0">
                <a:solidFill>
                  <a:srgbClr val="0070C0"/>
                </a:solidFill>
              </a:rPr>
            </a:br>
            <a:r>
              <a:rPr lang="es-ES" altLang="en-US" sz="6600" b="1" dirty="0">
                <a:solidFill>
                  <a:srgbClr val="0070C0"/>
                </a:solidFill>
              </a:rPr>
              <a:t>Class #2</a:t>
            </a:r>
          </a:p>
        </p:txBody>
      </p:sp>
      <p:sp>
        <p:nvSpPr>
          <p:cNvPr id="2081" name="Rectangle 33">
            <a:extLst>
              <a:ext uri="{FF2B5EF4-FFF2-40B4-BE49-F238E27FC236}">
                <a16:creationId xmlns:a16="http://schemas.microsoft.com/office/drawing/2014/main" id="{0D57574D-D0DA-4187-BBE2-24CCD4198BE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47664" y="5373216"/>
            <a:ext cx="6400800" cy="1032520"/>
          </a:xfrm>
        </p:spPr>
        <p:txBody>
          <a:bodyPr/>
          <a:lstStyle/>
          <a:p>
            <a:r>
              <a:rPr lang="en-US" altLang="en-US" dirty="0"/>
              <a:t>Tom Tresser</a:t>
            </a:r>
            <a:br>
              <a:rPr lang="en-US" altLang="en-US" dirty="0"/>
            </a:br>
            <a:r>
              <a:rPr lang="en-US" altLang="en-US" dirty="0"/>
              <a:t>September 30, 2022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CB307-7F3E-4BB5-A875-BF8FFB2383A0}"/>
              </a:ext>
            </a:extLst>
          </p:cNvPr>
          <p:cNvSpPr/>
          <p:nvPr/>
        </p:nvSpPr>
        <p:spPr>
          <a:xfrm>
            <a:off x="6588224" y="6597352"/>
            <a:ext cx="252028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86687F0-2989-C538-9A0B-2FA765137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146497"/>
            <a:ext cx="5676900" cy="21526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E4EB11-3D5F-FDAF-D601-EB55B6B9E5C1}"/>
              </a:ext>
            </a:extLst>
          </p:cNvPr>
          <p:cNvSpPr/>
          <p:nvPr/>
        </p:nvSpPr>
        <p:spPr>
          <a:xfrm>
            <a:off x="6588224" y="6597352"/>
            <a:ext cx="252028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A2F698-3128-A2CC-484B-318B5DCC5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020" y="0"/>
            <a:ext cx="918102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07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571342-A660-0CA1-45EA-7AD14C23DC52}"/>
              </a:ext>
            </a:extLst>
          </p:cNvPr>
          <p:cNvSpPr/>
          <p:nvPr/>
        </p:nvSpPr>
        <p:spPr>
          <a:xfrm>
            <a:off x="6588224" y="6597352"/>
            <a:ext cx="252028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8DFFD4AC-78C3-68C5-5CBA-A1D947E46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00" y="3068960"/>
            <a:ext cx="4152900" cy="31908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4548B9-9032-EAE5-E206-635EBF15265D}"/>
              </a:ext>
            </a:extLst>
          </p:cNvPr>
          <p:cNvSpPr txBox="1"/>
          <p:nvPr/>
        </p:nvSpPr>
        <p:spPr>
          <a:xfrm>
            <a:off x="1187624" y="1988840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“Putting Out The Fire” Assignment – Due 4</a:t>
            </a:r>
            <a:r>
              <a:rPr lang="en-US" sz="3600" b="1" baseline="30000" dirty="0">
                <a:solidFill>
                  <a:srgbClr val="FF0000"/>
                </a:solidFill>
                <a:latin typeface="Bradley Hand ITC" panose="03070402050302030203" pitchFamily="66" charset="0"/>
              </a:rPr>
              <a:t>th</a:t>
            </a:r>
            <a:r>
              <a:rPr lang="en-US" sz="36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Class – October 12th</a:t>
            </a:r>
          </a:p>
        </p:txBody>
      </p:sp>
    </p:spTree>
    <p:extLst>
      <p:ext uri="{BB962C8B-B14F-4D97-AF65-F5344CB8AC3E}">
        <p14:creationId xmlns:p14="http://schemas.microsoft.com/office/powerpoint/2010/main" val="2740140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E6DBF-6C25-6406-B1FF-C7C588586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048" y="332656"/>
            <a:ext cx="5482952" cy="1143000"/>
          </a:xfrm>
        </p:spPr>
        <p:txBody>
          <a:bodyPr/>
          <a:lstStyle/>
          <a:p>
            <a:r>
              <a:rPr lang="en-US" u="sng" dirty="0"/>
              <a:t>What is Leadership?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A35263-8D91-BA4C-363C-7F1890500285}"/>
              </a:ext>
            </a:extLst>
          </p:cNvPr>
          <p:cNvSpPr/>
          <p:nvPr/>
        </p:nvSpPr>
        <p:spPr>
          <a:xfrm>
            <a:off x="6588224" y="6597352"/>
            <a:ext cx="252028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applicatio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368D2F6F-EA78-0200-7C0E-6D9E59AA8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70305"/>
            <a:ext cx="5959665" cy="493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0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E6DBF-6C25-6406-B1FF-C7C588586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048" y="332656"/>
            <a:ext cx="5482952" cy="1143000"/>
          </a:xfrm>
        </p:spPr>
        <p:txBody>
          <a:bodyPr/>
          <a:lstStyle/>
          <a:p>
            <a:r>
              <a:rPr lang="en-US" u="sng" dirty="0"/>
              <a:t>What is Leadership?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029B47-AC35-B504-B7F3-D5814050AD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22" y="1916832"/>
            <a:ext cx="5183956" cy="40605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A35263-8D91-BA4C-363C-7F1890500285}"/>
              </a:ext>
            </a:extLst>
          </p:cNvPr>
          <p:cNvSpPr/>
          <p:nvPr/>
        </p:nvSpPr>
        <p:spPr>
          <a:xfrm>
            <a:off x="6588224" y="6597352"/>
            <a:ext cx="252028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7BA28FA-5CB5-DBC3-D985-64FFC6817A7F}"/>
              </a:ext>
            </a:extLst>
          </p:cNvPr>
          <p:cNvSpPr/>
          <p:nvPr/>
        </p:nvSpPr>
        <p:spPr>
          <a:xfrm>
            <a:off x="2123728" y="2420888"/>
            <a:ext cx="1537320" cy="32403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9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7FDA73CF-03FD-5C2F-1309-CBFFA13CB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7860" y="544440"/>
            <a:ext cx="5906806" cy="5050319"/>
          </a:xfrm>
          <a:prstGeom prst="rect">
            <a:avLst/>
          </a:prstGeom>
          <a:noFill/>
        </p:spPr>
      </p:pic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68509-5986-12B5-EF01-04937D30B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967266"/>
            <a:ext cx="2144291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about the Followers?</a:t>
            </a:r>
          </a:p>
        </p:txBody>
      </p:sp>
    </p:spTree>
    <p:extLst>
      <p:ext uri="{BB962C8B-B14F-4D97-AF65-F5344CB8AC3E}">
        <p14:creationId xmlns:p14="http://schemas.microsoft.com/office/powerpoint/2010/main" val="3849416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4E59C-E61E-446E-A609-B496EF0FD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033646"/>
            <a:ext cx="8229600" cy="1143000"/>
          </a:xfrm>
        </p:spPr>
        <p:txBody>
          <a:bodyPr/>
          <a:lstStyle/>
          <a:p>
            <a:r>
              <a:rPr lang="en-US" u="sng" dirty="0"/>
              <a:t>What is civic engagement?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14D1C6-7135-4D38-ABFF-935FB6B6677A}"/>
              </a:ext>
            </a:extLst>
          </p:cNvPr>
          <p:cNvSpPr/>
          <p:nvPr/>
        </p:nvSpPr>
        <p:spPr>
          <a:xfrm>
            <a:off x="6588224" y="6597352"/>
            <a:ext cx="252028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135882-D6D7-47C9-8361-705604439486}"/>
              </a:ext>
            </a:extLst>
          </p:cNvPr>
          <p:cNvSpPr/>
          <p:nvPr/>
        </p:nvSpPr>
        <p:spPr>
          <a:xfrm>
            <a:off x="35496" y="2077065"/>
            <a:ext cx="7382920" cy="48013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Domain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1 – 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00"/>
                </a:highlight>
              </a:rPr>
              <a:t>Civic Heart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b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Domain 2 –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FFFF00"/>
                </a:highlight>
              </a:rPr>
              <a:t>Civic Brain</a:t>
            </a:r>
          </a:p>
          <a:p>
            <a:pPr algn="ctr"/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highlight>
                <a:srgbClr val="FFFF00"/>
              </a:highlight>
            </a:endParaRPr>
          </a:p>
          <a:p>
            <a:pPr algn="ctr"/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Domain 3 –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FFFF00"/>
                </a:highlight>
              </a:rPr>
              <a:t>Civic Muscle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endParaRPr lang="en-US" sz="2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B94BA0-B9C4-F848-7462-FFCA9CCC7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229457"/>
            <a:ext cx="685800" cy="628650"/>
          </a:xfrm>
          <a:prstGeom prst="rect">
            <a:avLst/>
          </a:prstGeom>
        </p:spPr>
      </p:pic>
      <p:pic>
        <p:nvPicPr>
          <p:cNvPr id="8" name="Picture 7" descr="A black and white outlin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D276F9AB-C6CD-DC74-A399-0F75BECBF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892" y="3901526"/>
            <a:ext cx="614524" cy="776690"/>
          </a:xfrm>
          <a:prstGeom prst="rect">
            <a:avLst/>
          </a:prstGeom>
        </p:spPr>
      </p:pic>
      <p:pic>
        <p:nvPicPr>
          <p:cNvPr id="10" name="Picture 9" descr="A close-up of a child&#10;&#10;Description automatically generated with low confidence">
            <a:extLst>
              <a:ext uri="{FF2B5EF4-FFF2-40B4-BE49-F238E27FC236}">
                <a16:creationId xmlns:a16="http://schemas.microsoft.com/office/drawing/2014/main" id="{4B18DFFF-BB5D-E8DC-FFDB-0C795B957E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616" y="5527546"/>
            <a:ext cx="685800" cy="77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44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14D1C6-7135-4D38-ABFF-935FB6B6677A}"/>
              </a:ext>
            </a:extLst>
          </p:cNvPr>
          <p:cNvSpPr/>
          <p:nvPr/>
        </p:nvSpPr>
        <p:spPr>
          <a:xfrm>
            <a:off x="6588224" y="6597352"/>
            <a:ext cx="252028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135882-D6D7-47C9-8361-705604439486}"/>
              </a:ext>
            </a:extLst>
          </p:cNvPr>
          <p:cNvSpPr/>
          <p:nvPr/>
        </p:nvSpPr>
        <p:spPr>
          <a:xfrm>
            <a:off x="-103318" y="3569998"/>
            <a:ext cx="9211822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What should </a:t>
            </a:r>
            <a:r>
              <a:rPr lang="en-US" sz="28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be in your </a:t>
            </a:r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00"/>
                </a:highlight>
              </a:rPr>
              <a:t>brain?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Looking for responses around: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Stuff you should know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Skills you should have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Resources you need</a:t>
            </a:r>
            <a:b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b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28C872-C0AB-4868-B681-834D3055C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1" y="763901"/>
            <a:ext cx="3414438" cy="2376264"/>
          </a:xfrm>
          <a:prstGeom prst="rect">
            <a:avLst/>
          </a:prstGeom>
          <a:effectLst>
            <a:glow rad="266700">
              <a:srgbClr val="4739F7">
                <a:alpha val="51000"/>
              </a:srgbClr>
            </a:glo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083E2D9-12E1-454A-ACBC-D9A2893F9A02}"/>
              </a:ext>
            </a:extLst>
          </p:cNvPr>
          <p:cNvSpPr/>
          <p:nvPr/>
        </p:nvSpPr>
        <p:spPr>
          <a:xfrm>
            <a:off x="4355976" y="980728"/>
            <a:ext cx="4349951" cy="187220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CAFB7-C109-980C-FD20-74430544AD18}"/>
              </a:ext>
            </a:extLst>
          </p:cNvPr>
          <p:cNvSpPr txBox="1"/>
          <p:nvPr/>
        </p:nvSpPr>
        <p:spPr>
          <a:xfrm>
            <a:off x="4392395" y="1316667"/>
            <a:ext cx="4391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Use </a:t>
            </a:r>
            <a:r>
              <a:rPr lang="en-US" u="sng" dirty="0" err="1"/>
              <a:t>JamBoard</a:t>
            </a:r>
            <a:r>
              <a:rPr lang="en-US" u="sng" dirty="0"/>
              <a:t> for your group</a:t>
            </a:r>
          </a:p>
          <a:p>
            <a:pPr algn="ctr"/>
            <a:r>
              <a:rPr lang="en-US" u="sng" dirty="0"/>
              <a:t>Please post first names of your group </a:t>
            </a:r>
          </a:p>
          <a:p>
            <a:pPr algn="ctr"/>
            <a:r>
              <a:rPr lang="en-US" u="sng" dirty="0"/>
              <a:t>on your </a:t>
            </a:r>
            <a:r>
              <a:rPr lang="en-US" u="sng" dirty="0" err="1"/>
              <a:t>JamBoard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A black and white outlin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3E26D420-962E-0DD7-9E28-03474B03B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882" y="2933527"/>
            <a:ext cx="614524" cy="77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49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14D1C6-7135-4D38-ABFF-935FB6B6677A}"/>
              </a:ext>
            </a:extLst>
          </p:cNvPr>
          <p:cNvSpPr/>
          <p:nvPr/>
        </p:nvSpPr>
        <p:spPr>
          <a:xfrm>
            <a:off x="6588224" y="6597352"/>
            <a:ext cx="252028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135882-D6D7-47C9-8361-705604439486}"/>
              </a:ext>
            </a:extLst>
          </p:cNvPr>
          <p:cNvSpPr/>
          <p:nvPr/>
        </p:nvSpPr>
        <p:spPr>
          <a:xfrm>
            <a:off x="1089863" y="3323115"/>
            <a:ext cx="69642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Domain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2 – 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00"/>
                </a:highlight>
              </a:rPr>
              <a:t>Civic Brain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28C872-C0AB-4868-B681-834D3055C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729" y="507659"/>
            <a:ext cx="3414438" cy="2376264"/>
          </a:xfrm>
          <a:prstGeom prst="rect">
            <a:avLst/>
          </a:prstGeom>
          <a:effectLst>
            <a:glow rad="266700">
              <a:srgbClr val="4739F7">
                <a:alpha val="51000"/>
              </a:srgbClr>
            </a:glo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5E393D-54F4-4329-99F9-1EDFAA608592}"/>
              </a:ext>
            </a:extLst>
          </p:cNvPr>
          <p:cNvSpPr/>
          <p:nvPr/>
        </p:nvSpPr>
        <p:spPr>
          <a:xfrm rot="20441331">
            <a:off x="2228491" y="1101699"/>
            <a:ext cx="4262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Report Back</a:t>
            </a:r>
          </a:p>
        </p:txBody>
      </p:sp>
      <p:pic>
        <p:nvPicPr>
          <p:cNvPr id="5" name="Picture 4" descr="A black and white outlin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938C7E1E-44DD-568C-6E65-74DE339317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465631"/>
            <a:ext cx="1440160" cy="182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93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14D1C6-7135-4D38-ABFF-935FB6B6677A}"/>
              </a:ext>
            </a:extLst>
          </p:cNvPr>
          <p:cNvSpPr/>
          <p:nvPr/>
        </p:nvSpPr>
        <p:spPr>
          <a:xfrm>
            <a:off x="6588224" y="6597352"/>
            <a:ext cx="252028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135882-D6D7-47C9-8361-705604439486}"/>
              </a:ext>
            </a:extLst>
          </p:cNvPr>
          <p:cNvSpPr/>
          <p:nvPr/>
        </p:nvSpPr>
        <p:spPr>
          <a:xfrm>
            <a:off x="1089863" y="2392369"/>
            <a:ext cx="69642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Domain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2 – 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00"/>
                </a:highlight>
              </a:rPr>
              <a:t>Civic Brain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Picture 4" descr="A black and white outlin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938C7E1E-44DD-568C-6E65-74DE33931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429000"/>
            <a:ext cx="2304256" cy="2912323"/>
          </a:xfrm>
          <a:prstGeom prst="rect">
            <a:avLst/>
          </a:prstGeom>
        </p:spPr>
      </p:pic>
      <p:pic>
        <p:nvPicPr>
          <p:cNvPr id="8" name="Picture 7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A16D7AA8-DD4B-990B-D9E6-95DA2BE48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306" y="332656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35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hild&#10;&#10;Description automatically generated with low confidence">
            <a:extLst>
              <a:ext uri="{FF2B5EF4-FFF2-40B4-BE49-F238E27FC236}">
                <a16:creationId xmlns:a16="http://schemas.microsoft.com/office/drawing/2014/main" id="{4869309B-3437-4ABF-9580-63F1AD1D6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22" y="2564904"/>
            <a:ext cx="2761602" cy="3127598"/>
          </a:xfrm>
          <a:prstGeom prst="rect">
            <a:avLst/>
          </a:prstGeom>
        </p:spPr>
      </p:pic>
      <p:sp>
        <p:nvSpPr>
          <p:cNvPr id="36867" name="Rectangle 3">
            <a:extLst>
              <a:ext uri="{FF2B5EF4-FFF2-40B4-BE49-F238E27FC236}">
                <a16:creationId xmlns:a16="http://schemas.microsoft.com/office/drawing/2014/main" id="{3A71F7E8-132E-4028-9F54-76B776B21A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06466" y="1711965"/>
            <a:ext cx="4557961" cy="4525962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4800" u="sng" dirty="0"/>
              <a:t>Next Class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A40338-9151-49E7-A8CD-9E1B0A691735}"/>
              </a:ext>
            </a:extLst>
          </p:cNvPr>
          <p:cNvSpPr/>
          <p:nvPr/>
        </p:nvSpPr>
        <p:spPr>
          <a:xfrm>
            <a:off x="6588224" y="6597352"/>
            <a:ext cx="252028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1BFAAD-83B6-531C-CB84-FC8A730114A0}"/>
              </a:ext>
            </a:extLst>
          </p:cNvPr>
          <p:cNvSpPr/>
          <p:nvPr/>
        </p:nvSpPr>
        <p:spPr>
          <a:xfrm rot="21165024">
            <a:off x="2777098" y="4005988"/>
            <a:ext cx="4608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Civic Muscle!</a:t>
            </a:r>
          </a:p>
        </p:txBody>
      </p:sp>
    </p:spTree>
    <p:extLst>
      <p:ext uri="{BB962C8B-B14F-4D97-AF65-F5344CB8AC3E}">
        <p14:creationId xmlns:p14="http://schemas.microsoft.com/office/powerpoint/2010/main" val="1713367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9A40338-9151-49E7-A8CD-9E1B0A691735}"/>
              </a:ext>
            </a:extLst>
          </p:cNvPr>
          <p:cNvSpPr/>
          <p:nvPr/>
        </p:nvSpPr>
        <p:spPr>
          <a:xfrm>
            <a:off x="6588224" y="6597352"/>
            <a:ext cx="252028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572BD1F-A1CB-BB73-DC7F-0FCF14507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51375"/>
            <a:ext cx="2434571" cy="65552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6451C25-507E-589B-C2B3-A34E68031CEA}"/>
              </a:ext>
            </a:extLst>
          </p:cNvPr>
          <p:cNvSpPr/>
          <p:nvPr/>
        </p:nvSpPr>
        <p:spPr>
          <a:xfrm rot="20584628">
            <a:off x="457991" y="2576368"/>
            <a:ext cx="6647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Check your spam…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335CE-96AF-0839-4AB6-099BD3925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791" y="160337"/>
            <a:ext cx="5112568" cy="1143000"/>
          </a:xfrm>
        </p:spPr>
        <p:txBody>
          <a:bodyPr/>
          <a:lstStyle/>
          <a:p>
            <a:r>
              <a:rPr lang="en-US" u="sng" dirty="0"/>
              <a:t>Your Belief System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F1E803-54A7-06EA-044F-B1E6978A01E4}"/>
              </a:ext>
            </a:extLst>
          </p:cNvPr>
          <p:cNvSpPr/>
          <p:nvPr/>
        </p:nvSpPr>
        <p:spPr>
          <a:xfrm>
            <a:off x="6588224" y="6597352"/>
            <a:ext cx="252028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2A85D71-F6BC-6532-93B6-96313BDCA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38475"/>
            <a:ext cx="3819525" cy="781050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13766CB-B3F6-631E-8269-7393768CE6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71935"/>
            <a:ext cx="4464496" cy="534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34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335CE-96AF-0839-4AB6-099BD3925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791" y="160337"/>
            <a:ext cx="5112568" cy="1143000"/>
          </a:xfrm>
        </p:spPr>
        <p:txBody>
          <a:bodyPr/>
          <a:lstStyle/>
          <a:p>
            <a:r>
              <a:rPr lang="en-US" u="sng" dirty="0"/>
              <a:t>C51 Belief System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F1E803-54A7-06EA-044F-B1E6978A01E4}"/>
              </a:ext>
            </a:extLst>
          </p:cNvPr>
          <p:cNvSpPr/>
          <p:nvPr/>
        </p:nvSpPr>
        <p:spPr>
          <a:xfrm>
            <a:off x="6588224" y="6597352"/>
            <a:ext cx="252028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Chart, bar chart, box and whisker chart&#10;&#10;Description automatically generated">
            <a:extLst>
              <a:ext uri="{FF2B5EF4-FFF2-40B4-BE49-F238E27FC236}">
                <a16:creationId xmlns:a16="http://schemas.microsoft.com/office/drawing/2014/main" id="{98DD69C1-4171-A200-5161-51D07DC7B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058150" cy="439102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71358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335CE-96AF-0839-4AB6-099BD3925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791" y="160337"/>
            <a:ext cx="5112568" cy="1143000"/>
          </a:xfrm>
        </p:spPr>
        <p:txBody>
          <a:bodyPr/>
          <a:lstStyle/>
          <a:p>
            <a:r>
              <a:rPr lang="en-US" u="sng" dirty="0"/>
              <a:t>C51 Belief System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F1E803-54A7-06EA-044F-B1E6978A01E4}"/>
              </a:ext>
            </a:extLst>
          </p:cNvPr>
          <p:cNvSpPr/>
          <p:nvPr/>
        </p:nvSpPr>
        <p:spPr>
          <a:xfrm>
            <a:off x="6588224" y="6597352"/>
            <a:ext cx="252028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35E7A98-7E09-A4C2-BB43-2888DB9BC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" y="2137097"/>
            <a:ext cx="8620125" cy="341947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D872429-B5BF-669E-10DC-E8B6B897E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99" y="5827426"/>
            <a:ext cx="381952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47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4E59C-E61E-446E-A609-B496EF0FD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033646"/>
            <a:ext cx="8229600" cy="1143000"/>
          </a:xfrm>
        </p:spPr>
        <p:txBody>
          <a:bodyPr/>
          <a:lstStyle/>
          <a:p>
            <a:r>
              <a:rPr lang="en-US" u="sng" dirty="0"/>
              <a:t>What is civic engagement?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14D1C6-7135-4D38-ABFF-935FB6B6677A}"/>
              </a:ext>
            </a:extLst>
          </p:cNvPr>
          <p:cNvSpPr/>
          <p:nvPr/>
        </p:nvSpPr>
        <p:spPr>
          <a:xfrm>
            <a:off x="6588224" y="6597352"/>
            <a:ext cx="252028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135882-D6D7-47C9-8361-705604439486}"/>
              </a:ext>
            </a:extLst>
          </p:cNvPr>
          <p:cNvSpPr/>
          <p:nvPr/>
        </p:nvSpPr>
        <p:spPr>
          <a:xfrm>
            <a:off x="-184270" y="3062445"/>
            <a:ext cx="9512540" cy="28931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Domain</a:t>
            </a:r>
            <a:r>
              <a:rPr lang="en-US" sz="2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1 – </a:t>
            </a:r>
            <a:r>
              <a:rPr lang="en-US" sz="2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00"/>
                </a:highlight>
              </a:rPr>
              <a:t>Civic Heart</a:t>
            </a:r>
            <a:r>
              <a:rPr lang="en-US" sz="2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– What is your disposition?</a:t>
            </a:r>
            <a:br>
              <a:rPr lang="en-US" sz="2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endParaRPr lang="en-US" sz="2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en-US" sz="2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Domain 2 – </a:t>
            </a:r>
            <a:r>
              <a:rPr lang="en-US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FFFF00"/>
                </a:highlight>
              </a:rPr>
              <a:t>Civic Brain</a:t>
            </a:r>
            <a:r>
              <a:rPr lang="en-US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- What stuff should you know?</a:t>
            </a:r>
          </a:p>
          <a:p>
            <a:endParaRPr lang="en-US" sz="2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endParaRPr lang="en-US" sz="2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en-US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Domain 3 – </a:t>
            </a:r>
            <a:r>
              <a:rPr lang="en-US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FFFF00"/>
                </a:highlight>
              </a:rPr>
              <a:t>Civic Muscle</a:t>
            </a:r>
            <a:r>
              <a:rPr lang="en-US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- What should you be able to do?</a:t>
            </a:r>
            <a:endParaRPr lang="en-US" sz="2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B94BA0-B9C4-F848-7462-FFCA9CCC7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68302"/>
            <a:ext cx="685800" cy="628650"/>
          </a:xfrm>
          <a:prstGeom prst="rect">
            <a:avLst/>
          </a:prstGeom>
        </p:spPr>
      </p:pic>
      <p:pic>
        <p:nvPicPr>
          <p:cNvPr id="8" name="Picture 7" descr="A black and white outlin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D276F9AB-C6CD-DC74-A399-0F75BECBF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52" y="3497924"/>
            <a:ext cx="614524" cy="776690"/>
          </a:xfrm>
          <a:prstGeom prst="rect">
            <a:avLst/>
          </a:prstGeom>
        </p:spPr>
      </p:pic>
      <p:pic>
        <p:nvPicPr>
          <p:cNvPr id="10" name="Picture 9" descr="A close-up of a child&#10;&#10;Description automatically generated with low confidence">
            <a:extLst>
              <a:ext uri="{FF2B5EF4-FFF2-40B4-BE49-F238E27FC236}">
                <a16:creationId xmlns:a16="http://schemas.microsoft.com/office/drawing/2014/main" id="{4B18DFFF-BB5D-E8DC-FFDB-0C795B957E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52" y="4706575"/>
            <a:ext cx="685800" cy="77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80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4E59C-E61E-446E-A609-B496EF0FD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700808"/>
            <a:ext cx="8229600" cy="1143000"/>
          </a:xfrm>
        </p:spPr>
        <p:txBody>
          <a:bodyPr/>
          <a:lstStyle/>
          <a:p>
            <a:r>
              <a:rPr lang="en-US" dirty="0"/>
              <a:t>Importance of Empathy in Civics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14D1C6-7135-4D38-ABFF-935FB6B6677A}"/>
              </a:ext>
            </a:extLst>
          </p:cNvPr>
          <p:cNvSpPr/>
          <p:nvPr/>
        </p:nvSpPr>
        <p:spPr>
          <a:xfrm>
            <a:off x="6588224" y="6597352"/>
            <a:ext cx="252028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D3A7D4-3C24-D547-D6F7-AAF6DBDDB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40" y="2736332"/>
            <a:ext cx="5989320" cy="396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18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14D1C6-7135-4D38-ABFF-935FB6B6677A}"/>
              </a:ext>
            </a:extLst>
          </p:cNvPr>
          <p:cNvSpPr/>
          <p:nvPr/>
        </p:nvSpPr>
        <p:spPr>
          <a:xfrm>
            <a:off x="6588224" y="6597352"/>
            <a:ext cx="252028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28C872-C0AB-4868-B681-834D3055C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5909"/>
            <a:ext cx="2535649" cy="1764674"/>
          </a:xfrm>
          <a:prstGeom prst="rect">
            <a:avLst/>
          </a:prstGeom>
          <a:effectLst>
            <a:glow rad="266700">
              <a:srgbClr val="4739F7">
                <a:alpha val="51000"/>
              </a:srgbClr>
            </a:glo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AE959B-BAEA-4BD8-A7DC-76C23579E8DB}"/>
              </a:ext>
            </a:extLst>
          </p:cNvPr>
          <p:cNvSpPr txBox="1"/>
          <p:nvPr/>
        </p:nvSpPr>
        <p:spPr>
          <a:xfrm>
            <a:off x="4392395" y="1075034"/>
            <a:ext cx="4391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Use </a:t>
            </a:r>
            <a:r>
              <a:rPr lang="en-US" u="sng" dirty="0" err="1"/>
              <a:t>JamBoard</a:t>
            </a:r>
            <a:r>
              <a:rPr lang="en-US" u="sng" dirty="0"/>
              <a:t> for your group</a:t>
            </a:r>
          </a:p>
          <a:p>
            <a:pPr algn="ctr"/>
            <a:r>
              <a:rPr lang="en-US" u="sng" dirty="0"/>
              <a:t>Please post first names of your group </a:t>
            </a:r>
          </a:p>
          <a:p>
            <a:pPr algn="ctr"/>
            <a:r>
              <a:rPr lang="en-US" u="sng" dirty="0"/>
              <a:t>on your </a:t>
            </a:r>
            <a:r>
              <a:rPr lang="en-US" u="sng" dirty="0" err="1"/>
              <a:t>JamBoard</a:t>
            </a:r>
            <a:endParaRPr lang="en-US" dirty="0"/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83E2D9-12E1-454A-ACBC-D9A2893F9A02}"/>
              </a:ext>
            </a:extLst>
          </p:cNvPr>
          <p:cNvSpPr/>
          <p:nvPr/>
        </p:nvSpPr>
        <p:spPr>
          <a:xfrm>
            <a:off x="4392395" y="739094"/>
            <a:ext cx="4349951" cy="153626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5A68540-8E26-9054-0117-8BAAB03F2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42" y="2990024"/>
            <a:ext cx="3956598" cy="31801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1C6549-6A92-D62B-8ADE-24266B4FBD5B}"/>
              </a:ext>
            </a:extLst>
          </p:cNvPr>
          <p:cNvSpPr/>
          <p:nvPr/>
        </p:nvSpPr>
        <p:spPr>
          <a:xfrm>
            <a:off x="266982" y="2967335"/>
            <a:ext cx="861004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How can we build/expand</a:t>
            </a:r>
            <a:b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our capacity/skill at</a:t>
            </a:r>
            <a:b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Empathy?</a:t>
            </a:r>
          </a:p>
        </p:txBody>
      </p:sp>
    </p:spTree>
    <p:extLst>
      <p:ext uri="{BB962C8B-B14F-4D97-AF65-F5344CB8AC3E}">
        <p14:creationId xmlns:p14="http://schemas.microsoft.com/office/powerpoint/2010/main" val="1352065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14D1C6-7135-4D38-ABFF-935FB6B6677A}"/>
              </a:ext>
            </a:extLst>
          </p:cNvPr>
          <p:cNvSpPr/>
          <p:nvPr/>
        </p:nvSpPr>
        <p:spPr>
          <a:xfrm>
            <a:off x="6588224" y="6597352"/>
            <a:ext cx="252028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28C872-C0AB-4868-B681-834D3055C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14" y="621339"/>
            <a:ext cx="2643323" cy="1839610"/>
          </a:xfrm>
          <a:prstGeom prst="rect">
            <a:avLst/>
          </a:prstGeom>
          <a:effectLst>
            <a:glow rad="266700">
              <a:srgbClr val="4739F7">
                <a:alpha val="51000"/>
              </a:srgbClr>
            </a:glo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5E393D-54F4-4329-99F9-1EDFAA608592}"/>
              </a:ext>
            </a:extLst>
          </p:cNvPr>
          <p:cNvSpPr/>
          <p:nvPr/>
        </p:nvSpPr>
        <p:spPr>
          <a:xfrm rot="20441331">
            <a:off x="2228491" y="1101699"/>
            <a:ext cx="4262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Report Back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D686D24-5580-EDBF-E326-8EF2AFCE3E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723" y="2830319"/>
            <a:ext cx="3955504" cy="317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410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“CIVIC ENGAGEMENT &amp;amp; LEADERSHIP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Tom Tresser&amp;quot;&quot;/&gt;&lt;property id=&quot;20307&quot; value=&quot;263&quot;/&gt;&lt;/object&gt;&lt;object type=&quot;3&quot; unique_id=&quot;10093&quot;&gt;&lt;property id=&quot;20148&quot; value=&quot;5&quot;/&gt;&lt;property id=&quot;20300&quot; value=&quot;Slide 3 - &amp;quot;Why do civics?&amp;quot;&quot;/&gt;&lt;property id=&quot;20307&quot; value=&quot;264&quot;/&gt;&lt;/object&gt;&lt;object type=&quot;3&quot; unique_id=&quot;10109&quot;&gt;&lt;property id=&quot;20148&quot; value=&quot;5&quot;/&gt;&lt;property id=&quot;20300&quot; value=&quot;Slide 4 - &amp;quot;What is civic engagement?&amp;quot;&quot;/&gt;&lt;property id=&quot;20307&quot; value=&quot;265&quot;/&gt;&lt;/object&gt;&lt;object type=&quot;3&quot; unique_id=&quot;10128&quot;&gt;&lt;property id=&quot;20148&quot; value=&quot;5&quot;/&gt;&lt;property id=&quot;20300&quot; value=&quot;Slide 5 - &amp;quot;What is civic engagement?&amp;quot;&quot;/&gt;&lt;property id=&quot;20307&quot; value=&quot;266&quot;/&gt;&lt;/object&gt;&lt;object type=&quot;3&quot; unique_id=&quot;10164&quot;&gt;&lt;property id=&quot;20148&quot; value=&quot;5&quot;/&gt;&lt;property id=&quot;20300&quot; value=&quot;Slide 8 - &amp;quot;Measures of civic behavior&amp;quot;&quot;/&gt;&lt;property id=&quot;20307&quot; value=&quot;267&quot;/&gt;&lt;/object&gt;&lt;object type=&quot;3&quot; unique_id=&quot;10205&quot;&gt;&lt;property id=&quot;20148&quot; value=&quot;5&quot;/&gt;&lt;property id=&quot;20300&quot; value=&quot;Slide 9 - &amp;quot;Measures of civic behavior&amp;quot;&quot;/&gt;&lt;property id=&quot;20307&quot; value=&quot;268&quot;/&gt;&lt;/object&gt;&lt;object type=&quot;3&quot; unique_id=&quot;10233&quot;&gt;&lt;property id=&quot;20148&quot; value=&quot;5&quot;/&gt;&lt;property id=&quot;20300&quot; value=&quot;Slide 10 - &amp;quot;Measures of civic behavior&amp;quot;&quot;/&gt;&lt;property id=&quot;20307&quot; value=&quot;269&quot;/&gt;&lt;/object&gt;&lt;object type=&quot;3&quot; unique_id=&quot;10304&quot;&gt;&lt;property id=&quot;20148&quot; value=&quot;5&quot;/&gt;&lt;property id=&quot;20300&quot; value=&quot;Slide 11 - &amp;quot;Measures of civic behavior&amp;quot;&quot;/&gt;&lt;property id=&quot;20307&quot; value=&quot;270&quot;/&gt;&lt;/object&gt;&lt;object type=&quot;3&quot; unique_id=&quot;10338&quot;&gt;&lt;property id=&quot;20148&quot; value=&quot;5&quot;/&gt;&lt;property id=&quot;20300&quot; value=&quot;Slide 12 - &amp;quot;Measures of civic behavior&amp;quot;&quot;/&gt;&lt;property id=&quot;20307&quot; value=&quot;271&quot;/&gt;&lt;/object&gt;&lt;object type=&quot;3&quot; unique_id=&quot;10399&quot;&gt;&lt;property id=&quot;20148&quot; value=&quot;5&quot;/&gt;&lt;property id=&quot;20300&quot; value=&quot;Slide 13 - &amp;quot;Measures of civic behavior&amp;quot;&quot;/&gt;&lt;property id=&quot;20307&quot; value=&quot;272&quot;/&gt;&lt;/object&gt;&lt;object type=&quot;3&quot; unique_id=&quot;10478&quot;&gt;&lt;property id=&quot;20148&quot; value=&quot;5&quot;/&gt;&lt;property id=&quot;20300&quot; value=&quot;Slide 14 - &amp;quot;Measures of civic behavior&amp;quot;&quot;/&gt;&lt;property id=&quot;20307&quot; value=&quot;273&quot;/&gt;&lt;/object&gt;&lt;object type=&quot;3&quot; unique_id=&quot;10730&quot;&gt;&lt;property id=&quot;20148&quot; value=&quot;5&quot;/&gt;&lt;property id=&quot;20300&quot; value=&quot;Slide 16&quot;/&gt;&lt;property id=&quot;20307&quot; value=&quot;277&quot;/&gt;&lt;/object&gt;&lt;object type=&quot;3&quot; unique_id=&quot;11326&quot;&gt;&lt;property id=&quot;20148&quot; value=&quot;5&quot;/&gt;&lt;property id=&quot;20300&quot; value=&quot;Slide 6&quot;/&gt;&lt;property id=&quot;20307&quot; value=&quot;283&quot;/&gt;&lt;/object&gt;&lt;object type=&quot;3&quot; unique_id=&quot;11724&quot;&gt;&lt;property id=&quot;20148&quot; value=&quot;5&quot;/&gt;&lt;property id=&quot;20300&quot; value=&quot;Slide 15 - &amp;quot;Measures of civic behavior&amp;quot;&quot;/&gt;&lt;property id=&quot;20307&quot; value=&quot;284&quot;/&gt;&lt;/object&gt;&lt;object type=&quot;3&quot; unique_id=&quot;11864&quot;&gt;&lt;property id=&quot;20148&quot; value=&quot;5&quot;/&gt;&lt;property id=&quot;20300&quot; value=&quot;Slide 17 - &amp;quot;Tom Tresser&amp;quot;&quot;/&gt;&lt;property id=&quot;20307&quot; value=&quot;285&quot;/&gt;&lt;/object&gt;&lt;object type=&quot;3&quot; unique_id=&quot;28283&quot;&gt;&lt;property id=&quot;20148&quot; value=&quot;5&quot;/&gt;&lt;property id=&quot;20300&quot; value=&quot;Slide 7&quot;/&gt;&lt;property id=&quot;20307&quot; value=&quot;286&quot;/&gt;&lt;/object&gt;&lt;/object&gt;&lt;object type=&quot;8&quot; unique_id=&quot;1000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3632</TotalTime>
  <Words>710</Words>
  <Application>Microsoft Office PowerPoint</Application>
  <PresentationFormat>On-screen Show (4:3)</PresentationFormat>
  <Paragraphs>95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Bradley Hand ITC</vt:lpstr>
      <vt:lpstr>Calibri</vt:lpstr>
      <vt:lpstr>Montserrat</vt:lpstr>
      <vt:lpstr>Source Sans Pro</vt:lpstr>
      <vt:lpstr>Times New Roman</vt:lpstr>
      <vt:lpstr>Diseño predeterminado</vt:lpstr>
      <vt:lpstr>“Civics 101” Class #2</vt:lpstr>
      <vt:lpstr>PowerPoint Presentation</vt:lpstr>
      <vt:lpstr>Your Belief System</vt:lpstr>
      <vt:lpstr>C51 Belief System</vt:lpstr>
      <vt:lpstr>C51 Belief System</vt:lpstr>
      <vt:lpstr>What is civic engagement?</vt:lpstr>
      <vt:lpstr>Importance of Empathy in Civics</vt:lpstr>
      <vt:lpstr>PowerPoint Presentation</vt:lpstr>
      <vt:lpstr>PowerPoint Presentation</vt:lpstr>
      <vt:lpstr>PowerPoint Presentation</vt:lpstr>
      <vt:lpstr>PowerPoint Presentation</vt:lpstr>
      <vt:lpstr>What is Leadership?</vt:lpstr>
      <vt:lpstr>What is Leadership?</vt:lpstr>
      <vt:lpstr>What about the Followers?</vt:lpstr>
      <vt:lpstr>What is civic engagement?</vt:lpstr>
      <vt:lpstr>PowerPoint Presentation</vt:lpstr>
      <vt:lpstr>PowerPoint Presentation</vt:lpstr>
      <vt:lpstr>PowerPoint Presentation</vt:lpstr>
      <vt:lpstr>PowerPoint Presentation</vt:lpstr>
    </vt:vector>
  </TitlesOfParts>
  <Company>Siracusa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Tom</cp:lastModifiedBy>
  <cp:revision>163</cp:revision>
  <dcterms:created xsi:type="dcterms:W3CDTF">2009-03-26T20:51:52Z</dcterms:created>
  <dcterms:modified xsi:type="dcterms:W3CDTF">2022-09-30T13:36:32Z</dcterms:modified>
</cp:coreProperties>
</file>