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87" r:id="rId6"/>
    <p:sldId id="288" r:id="rId7"/>
    <p:sldId id="266" r:id="rId8"/>
    <p:sldId id="283" r:id="rId9"/>
    <p:sldId id="286" r:id="rId10"/>
    <p:sldId id="277" r:id="rId11"/>
    <p:sldId id="289" r:id="rId12"/>
    <p:sldId id="290" r:id="rId13"/>
    <p:sldId id="291" r:id="rId14"/>
    <p:sldId id="285" r:id="rId15"/>
  </p:sldIdLst>
  <p:sldSz cx="9144000" cy="6858000" type="screen4x3"/>
  <p:notesSz cx="6858000" cy="9144000"/>
  <p:custDataLst>
    <p:tags r:id="rId17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9" autoAdjust="0"/>
  </p:normalViewPr>
  <p:slideViewPr>
    <p:cSldViewPr>
      <p:cViewPr varScale="1">
        <p:scale>
          <a:sx n="78" d="100"/>
          <a:sy n="78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395B7-1B8D-47B0-88B5-B90492810DB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E38E-6BBB-4E70-A413-EFB68CA2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Pew-Political-Type-C5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urveymonkey.com/r/Cycle5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eaf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lideshare.net/sevenpillarsofservantleadership/seven-pillars-of-servant-leadership-leaderserve-model" TargetMode="External"/><Relationship Id="rId4" Type="http://schemas.openxmlformats.org/officeDocument/2006/relationships/hyperlink" Target="https://youtu.be/IrCeVwwu0Xc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eaf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lideshare.net/sevenpillarsofservantleadership/seven-pillars-of-servant-leadership-leaderserve-model" TargetMode="External"/><Relationship Id="rId4" Type="http://schemas.openxmlformats.org/officeDocument/2006/relationships/hyperlink" Target="https://youtu.be/IrCeVwwu0Xc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4AxCqOTv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http://www.pewresearch.org – Let’s take the quiz… </a:t>
            </a:r>
            <a:r>
              <a:rPr lang="en-US" dirty="0">
                <a:solidFill>
                  <a:srgbClr val="333333"/>
                </a:solidFill>
                <a:effectLst/>
                <a:hlinkClick r:id="rId3"/>
              </a:rPr>
              <a:t>www.tinyurl.com/Pew-Political-Type-C51</a:t>
            </a:r>
            <a:endParaRPr lang="en-US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Place “Pew Political Typology” PDF into Chat. Take quiz, record your Political Typology – Then go to SurveyMonkey to report your type (anonymous)-&gt; = 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hlinkClick r:id="rId4"/>
              </a:rPr>
              <a:t>https://www.surveymonkey.com/r/Cycle51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333333"/>
              </a:solidFill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>
              <a:solidFill>
                <a:srgbClr val="333333"/>
              </a:solidFill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</a:rPr>
              <a:t>Results = https://tinyurl.com/C51-PT-Results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6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Here’s how we shape up to national results. Were you surprised by the results?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6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are ready to talk about how to DO civics.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JamBoard</a:t>
            </a:r>
            <a:r>
              <a:rPr lang="en-US" dirty="0"/>
              <a:t> – each group has its own. Go to https://tinyurl.com/C51-CivicHeart-JB – Use the </a:t>
            </a:r>
            <a:r>
              <a:rPr lang="en-US" dirty="0" err="1"/>
              <a:t>JamBoard</a:t>
            </a:r>
            <a:r>
              <a:rPr lang="en-US" dirty="0"/>
              <a:t> for your Group #.</a:t>
            </a:r>
          </a:p>
          <a:p>
            <a:endParaRPr lang="en-US" dirty="0"/>
          </a:p>
          <a:p>
            <a:r>
              <a:rPr lang="en-US" dirty="0"/>
              <a:t>We will take 10 minutes for this. Please make sure each group has a Guide to keep track of time and to make sure everyone has a chance to contribute, and a Recorder to take notes to the </a:t>
            </a:r>
            <a:r>
              <a:rPr lang="en-US" dirty="0" err="1"/>
              <a:t>JamBoard</a:t>
            </a:r>
            <a:r>
              <a:rPr lang="en-US" dirty="0"/>
              <a:t> – although all are welcome to add notes and images as the class progresses.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 per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https://www.greenleaf.org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Get book at https://www.greenleaf.org/products-page/seven-pillars-of-servant-leadership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https://youtu.be/IrCeVwwu0Xc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https://www.slideshare.net/sevenpillarsofservantleadership/seven-pillars-of-servant-leadership-leaderserve-model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https://www.greenleaf.org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https://youtu.be/IrCeVwwu0Xc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https://www.slideshare.net/sevenpillarsofservantleadership/seven-pillars-of-servant-leadership-leaderserve-model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one of the most engaging and informative YouTube videos I’ve seen on the subject of Leadership – only it looks at the aspect of the Follower. (5:41) </a:t>
            </a:r>
            <a:r>
              <a:rPr lang="en-US" sz="18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http://www.youtube.com/watch?v=V74AxCqOTvg</a:t>
            </a:r>
            <a: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br>
              <a:rPr lang="en-US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CE38E-6BBB-4E70-A413-EFB68CA24C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2A02-CD17-4107-8429-55F281A1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B5EDB-0069-4F31-9F01-D8DE9A23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7142-5AB9-4D87-977F-059ACC63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EE48-A591-44C1-9B34-A993A72E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F1FB-8FF2-4105-B90B-021AF233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A6DB2-8D04-40A3-99F9-01675834F1F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899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880C-7ACA-477F-90EC-F4C7DD3D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9288E-F63A-4F95-B200-1FCC3E67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0E12-7BEE-45C6-8CAA-96DAF509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78CE-6AC5-4477-9307-4A5B0221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BB7AB-8B9C-4808-81A9-67877C15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3D32-A321-469E-91BB-B2F0D527C2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10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20F96-F714-4331-AAFD-BD1395BBE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55A5-14AC-495A-BD90-B7413194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CFA7F-C622-408F-AD6E-A7761FCE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A3DA-5CE2-4338-8059-00CCB1D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4F4C-E7F2-4E8A-BFB3-55FD91FF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2F84-E779-4909-B084-0A6569CB19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22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A26B-B4A7-4BC1-BA3F-1BAC23A1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1F101-48EA-421C-9283-0408BFC8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6723-443A-4B01-969A-5F1A8B8C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E607-B434-4E18-B104-0B37EDCE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882F-B644-4F63-8024-A3D36D32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2914-330F-4536-9D81-1356436D5EA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52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51C6-63DA-442B-A515-8507F0D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046D4-6E6E-418F-B486-A9E8CF4A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2483-9A31-4945-B4FC-8E730368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D32B-01B4-4A1D-B3BB-3AF8B737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E22C-8B38-4939-985D-B80DAF22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53070-7D34-475F-9B91-270933ED02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31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5450-B05E-4EE6-9EE5-A86644A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82C41-35C6-42E9-920C-55C79716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47BE-9ADD-4252-91E6-7030AEB0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CB8C9-D3C8-417E-86D6-62AD18F4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F09B4-3352-4C9A-81D4-6694F5A6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FCBEC-1DF1-41A7-B8FE-EE90517A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F880-950F-448D-B260-3B1C0173C3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98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6C60-3A25-48C2-82BA-58A94EB0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A693-6D9A-4338-989D-144B1703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89C89-3CF4-4749-A773-F136A3625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DDBB6-2561-41DD-ABAC-9A3D1F28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635-FEBD-42CC-AF63-C9B3A097E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B1F20-C9BD-4AAF-8CCB-53A18CC0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09DFB-0F4F-4A36-B20E-E193FB1A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52CF8-FF63-4F15-BEBA-564E71AD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A623-D25C-43C7-899A-809B626970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15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65E-8ACA-4F3C-BFFC-E2EC52A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88150-81E0-4DCC-A9D9-54C9FBA5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6F03B-5F31-4041-888B-9F42C23C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2F5F5-E3C8-49F7-BD03-1352B38C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17315-A58E-48E9-8F35-74E798CEA9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0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CE084-12E2-4254-B3B4-03298387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F7236-DE8C-4DF5-A39B-95CAF85E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D41C-746C-42FE-8DAD-F50C524A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9F19-0F24-4994-8B89-E33631C9DB3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372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2439-34D7-41C8-AE52-E437C07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2A50-1BA6-4018-A763-7B298328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A8B7F-F5E7-4621-AB3E-358FB08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BB355-8019-422F-B11A-AE555C6B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CBE75-D5BC-49C9-B629-D2A3724D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4E30F-9B41-49DD-89CC-B4B4F071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2107-C30B-4D28-8035-363B1FA27D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68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A746-1BAC-4A09-B76F-4FB025FF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43667-5DE8-4CBC-AC04-8A8A33A62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0071E-744E-4A38-A28C-4C819060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BDCE3-98DC-40D6-ABC8-ABC5664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3A03-1C1B-494E-B314-13A7E458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998F-DA5F-4D26-AE35-9EC2DB34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94AF-F798-4204-8EA1-E876C9B1CD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6917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2C1036-177A-47AC-9BD6-2963720A5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DBBCE0-36E1-416C-B5CE-CA23072DD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EC7C3A-BF4B-4601-8C03-0E76D6EB93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396B15-735A-4BFE-8470-AFDE9C1E34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80268-0D2D-44E5-830C-F71AEE3859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04FA25-20F2-4A19-BE0F-1F0B86DEA26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CeVwwu0X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4AxCqOT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www.civiclab.us/" TargetMode="External"/><Relationship Id="rId7" Type="http://schemas.openxmlformats.org/officeDocument/2006/relationships/hyperlink" Target="mailto:tom@civiclab.us" TargetMode="External"/><Relationship Id="rId2" Type="http://schemas.openxmlformats.org/officeDocument/2006/relationships/hyperlink" Target="http://www.tress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cagocivics.org/" TargetMode="External"/><Relationship Id="rId5" Type="http://schemas.openxmlformats.org/officeDocument/2006/relationships/hyperlink" Target="http://www.tifreports.com/" TargetMode="External"/><Relationship Id="rId4" Type="http://schemas.openxmlformats.org/officeDocument/2006/relationships/hyperlink" Target="http://www.wearenotbrok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tinyurl.com/Pew-Political-Type-C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CEB19C-60EA-4854-A6C6-CCD6A9254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72371"/>
            <a:ext cx="7772400" cy="1470025"/>
          </a:xfrm>
        </p:spPr>
        <p:txBody>
          <a:bodyPr anchor="ctr"/>
          <a:lstStyle/>
          <a:p>
            <a:r>
              <a:rPr lang="es-ES" altLang="en-US" sz="6600" b="1" dirty="0">
                <a:solidFill>
                  <a:srgbClr val="0070C0"/>
                </a:solidFill>
              </a:rPr>
              <a:t>“Civics 101”</a:t>
            </a:r>
            <a:br>
              <a:rPr lang="es-ES" altLang="en-US" sz="6600" b="1" dirty="0">
                <a:solidFill>
                  <a:srgbClr val="0070C0"/>
                </a:solidFill>
              </a:rPr>
            </a:br>
            <a:r>
              <a:rPr lang="es-ES" altLang="en-US" sz="6600" b="1" dirty="0">
                <a:solidFill>
                  <a:srgbClr val="0070C0"/>
                </a:solidFill>
              </a:rPr>
              <a:t>Class #1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0D57574D-D0DA-4187-BBE2-24CCD4198B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7664" y="5373216"/>
            <a:ext cx="6400800" cy="1032520"/>
          </a:xfrm>
        </p:spPr>
        <p:txBody>
          <a:bodyPr/>
          <a:lstStyle/>
          <a:p>
            <a:r>
              <a:rPr lang="en-US" altLang="en-US" dirty="0"/>
              <a:t>Tom Tresser</a:t>
            </a:r>
            <a:br>
              <a:rPr lang="en-US" altLang="en-US" dirty="0"/>
            </a:br>
            <a:r>
              <a:rPr lang="en-US" altLang="en-US" dirty="0"/>
              <a:t>September 23,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CB307-7F3E-4BB5-A875-BF8FFB2383A0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86687F0-2989-C538-9A0B-2FA76513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46497"/>
            <a:ext cx="56769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riorities">
            <a:extLst>
              <a:ext uri="{FF2B5EF4-FFF2-40B4-BE49-F238E27FC236}">
                <a16:creationId xmlns:a16="http://schemas.microsoft.com/office/drawing/2014/main" id="{FD56D306-1CF4-4A98-8269-4AF42B61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540714" cy="2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324AE7-4CBE-9C36-7098-B43B31C32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08" y="2492896"/>
            <a:ext cx="4688632" cy="26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6DBF-6C25-6406-B1FF-C7C58858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8" y="332656"/>
            <a:ext cx="5482952" cy="1143000"/>
          </a:xfrm>
        </p:spPr>
        <p:txBody>
          <a:bodyPr/>
          <a:lstStyle/>
          <a:p>
            <a:r>
              <a:rPr lang="en-US" u="sng" dirty="0"/>
              <a:t>What is Leadership?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29B47-AC35-B504-B7F3-D5814050A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22" y="1916832"/>
            <a:ext cx="5183956" cy="4060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A35263-8D91-BA4C-363C-7F189050028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6DBF-6C25-6406-B1FF-C7C58858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048" y="332656"/>
            <a:ext cx="5482952" cy="1143000"/>
          </a:xfrm>
        </p:spPr>
        <p:txBody>
          <a:bodyPr/>
          <a:lstStyle/>
          <a:p>
            <a:r>
              <a:rPr lang="en-US" u="sng" dirty="0"/>
              <a:t>What is Leadership?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35263-8D91-BA4C-363C-7F189050028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68D2F6F-EA78-0200-7C0E-6D9E59AA8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70305"/>
            <a:ext cx="5959665" cy="49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FDA73CF-03FD-5C2F-1309-CBFFA13CB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7860" y="544440"/>
            <a:ext cx="5906806" cy="5050319"/>
          </a:xfrm>
          <a:prstGeom prst="rect">
            <a:avLst/>
          </a:prstGeom>
          <a:noFill/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68509-5986-12B5-EF01-04937D30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67266"/>
            <a:ext cx="214429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about the Followers?</a:t>
            </a:r>
          </a:p>
        </p:txBody>
      </p:sp>
    </p:spTree>
    <p:extLst>
      <p:ext uri="{BB962C8B-B14F-4D97-AF65-F5344CB8AC3E}">
        <p14:creationId xmlns:p14="http://schemas.microsoft.com/office/powerpoint/2010/main" val="38494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3A71F7E8-132E-4028-9F54-76B776B2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1798" y="1844824"/>
            <a:ext cx="4557961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u="sng" dirty="0"/>
              <a:t>Next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75467E2-6110-CCEF-C719-6A8F03A9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14037"/>
            <a:ext cx="2503188" cy="3163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1BFAAD-83B6-531C-CB84-FC8A730114A0}"/>
              </a:ext>
            </a:extLst>
          </p:cNvPr>
          <p:cNvSpPr/>
          <p:nvPr/>
        </p:nvSpPr>
        <p:spPr>
          <a:xfrm rot="21165024">
            <a:off x="3034843" y="3463681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Civic Brain!</a:t>
            </a:r>
          </a:p>
        </p:txBody>
      </p:sp>
    </p:spTree>
    <p:extLst>
      <p:ext uri="{BB962C8B-B14F-4D97-AF65-F5344CB8AC3E}">
        <p14:creationId xmlns:p14="http://schemas.microsoft.com/office/powerpoint/2010/main" val="171336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47411D-48BD-4865-9F3F-E7F1117A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8896" y="188640"/>
            <a:ext cx="6059016" cy="1143000"/>
          </a:xfrm>
        </p:spPr>
        <p:txBody>
          <a:bodyPr/>
          <a:lstStyle/>
          <a:p>
            <a:r>
              <a:rPr lang="en-US" altLang="en-US" u="sng" dirty="0">
                <a:solidFill>
                  <a:schemeClr val="tx1"/>
                </a:solidFill>
              </a:rPr>
              <a:t>Tom Tresser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A71F7E8-132E-4028-9F54-76B776B21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9951" y="1773238"/>
            <a:ext cx="4557961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2"/>
              </a:rPr>
              <a:t>www.tresser.com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3"/>
              </a:rPr>
              <a:t>www.civiclab.us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4"/>
              </a:rPr>
              <a:t>www.wearenotbroke.org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5"/>
              </a:rPr>
              <a:t>www.tifreports.com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6"/>
              </a:rPr>
              <a:t>www.chicagocivics.org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hlinkClick r:id="rId7"/>
              </a:rPr>
              <a:t>tom@civiclab.us</a:t>
            </a:r>
            <a:r>
              <a:rPr lang="en-US" alt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40338-9151-49E7-A8CD-9E1B0A691735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CF0BECB9-E01D-4123-B011-9DBE45093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366803" cy="23139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/>
          <a:lstStyle/>
          <a:p>
            <a:r>
              <a:rPr lang="en-US" dirty="0"/>
              <a:t>Why do civics?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7DD9F-4281-48D0-A843-26BEC2F0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49" y="2720512"/>
            <a:ext cx="4199675" cy="40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/>
          <a:lstStyle/>
          <a:p>
            <a:r>
              <a:rPr lang="en-US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35B3A21-9F36-4CC8-AEA6-C137F663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8136"/>
            <a:ext cx="7669745" cy="33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5CE-96AF-0839-4AB6-099BD3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91" y="160337"/>
            <a:ext cx="5112568" cy="1143000"/>
          </a:xfrm>
        </p:spPr>
        <p:txBody>
          <a:bodyPr/>
          <a:lstStyle/>
          <a:p>
            <a:r>
              <a:rPr lang="en-US" u="sng" dirty="0"/>
              <a:t>Your Belief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1E803-54A7-06EA-044F-B1E6978A01E4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A85D71-F6BC-6532-93B6-96313BDC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8475"/>
            <a:ext cx="3819525" cy="78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AECEE4-5664-4E46-2A8E-2C6E409A6B3B}"/>
              </a:ext>
            </a:extLst>
          </p:cNvPr>
          <p:cNvSpPr txBox="1"/>
          <p:nvPr/>
        </p:nvSpPr>
        <p:spPr>
          <a:xfrm>
            <a:off x="323528" y="5376527"/>
            <a:ext cx="439558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effectLst/>
                <a:hlinkClick r:id="rId4"/>
              </a:rPr>
              <a:t>www.tinyurl.com/Pew-Political-Type-C51</a:t>
            </a:r>
            <a:r>
              <a:rPr lang="en-US" dirty="0">
                <a:solidFill>
                  <a:srgbClr val="333333"/>
                </a:solidFill>
                <a:effectLst/>
              </a:rPr>
              <a:t> </a:t>
            </a:r>
            <a:endParaRPr lang="en-US" dirty="0"/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790941C-5A2B-9514-F6E0-EF31DBDFB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08" y="1502361"/>
            <a:ext cx="3873298" cy="46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5CE-96AF-0839-4AB6-099BD392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791" y="160337"/>
            <a:ext cx="5112568" cy="1143000"/>
          </a:xfrm>
        </p:spPr>
        <p:txBody>
          <a:bodyPr/>
          <a:lstStyle/>
          <a:p>
            <a:r>
              <a:rPr lang="en-US" u="sng" dirty="0"/>
              <a:t>Your Belief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1E803-54A7-06EA-044F-B1E6978A01E4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A85D71-F6BC-6532-93B6-96313BDC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8475"/>
            <a:ext cx="3819525" cy="78105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3766CB-B3F6-631E-8269-7393768C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71935"/>
            <a:ext cx="4464496" cy="53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3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E59C-E61E-446E-A609-B496EF0F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33646"/>
            <a:ext cx="8229600" cy="1143000"/>
          </a:xfrm>
        </p:spPr>
        <p:txBody>
          <a:bodyPr/>
          <a:lstStyle/>
          <a:p>
            <a:r>
              <a:rPr lang="en-US" u="sng" dirty="0"/>
              <a:t>What is civic engagement?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7701" y="2996952"/>
            <a:ext cx="9363461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– What is your disposition?</a:t>
            </a:r>
            <a:b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2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 2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Brain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stuff should you know?</a:t>
            </a: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Domain 3 – 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</a:rPr>
              <a:t>Civic Muscle</a:t>
            </a:r>
            <a:r>
              <a:rPr lang="en-US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What should be able to do?</a:t>
            </a:r>
            <a:endParaRPr lang="en-US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B94BA0-B9C4-F848-7462-FFCA9CCC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68302"/>
            <a:ext cx="685800" cy="628650"/>
          </a:xfrm>
          <a:prstGeom prst="rect">
            <a:avLst/>
          </a:prstGeom>
        </p:spPr>
      </p:pic>
      <p:pic>
        <p:nvPicPr>
          <p:cNvPr id="8" name="Picture 7" descr="A black and white outlin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D276F9AB-C6CD-DC74-A399-0F75BECBF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3497924"/>
            <a:ext cx="614524" cy="776690"/>
          </a:xfrm>
          <a:prstGeom prst="rect">
            <a:avLst/>
          </a:prstGeom>
        </p:spPr>
      </p:pic>
      <p:pic>
        <p:nvPicPr>
          <p:cNvPr id="10" name="Picture 9" descr="A close-up of a child&#10;&#10;Description automatically generated with low confidence">
            <a:extLst>
              <a:ext uri="{FF2B5EF4-FFF2-40B4-BE49-F238E27FC236}">
                <a16:creationId xmlns:a16="http://schemas.microsoft.com/office/drawing/2014/main" id="{4B18DFFF-BB5D-E8DC-FFDB-0C795B957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2" y="4706575"/>
            <a:ext cx="685800" cy="7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-103318" y="3569998"/>
            <a:ext cx="921182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should be your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heart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 disposition?</a:t>
            </a:r>
          </a:p>
          <a:p>
            <a:pPr algn="ct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Looking for responses around: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traits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States of being/Mindsets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Appetites &amp; Attitudes</a:t>
            </a: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" y="763901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E959B-BAEA-4BD8-A7DC-76C23579E8DB}"/>
              </a:ext>
            </a:extLst>
          </p:cNvPr>
          <p:cNvSpPr txBox="1"/>
          <p:nvPr/>
        </p:nvSpPr>
        <p:spPr>
          <a:xfrm>
            <a:off x="4398512" y="936370"/>
            <a:ext cx="4349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ROLES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Guide – keep on task, mix it up, time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Reporter – key points, insights, questions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3E2D9-12E1-454A-ACBC-D9A2893F9A02}"/>
              </a:ext>
            </a:extLst>
          </p:cNvPr>
          <p:cNvSpPr/>
          <p:nvPr/>
        </p:nvSpPr>
        <p:spPr>
          <a:xfrm>
            <a:off x="4355976" y="980728"/>
            <a:ext cx="4349951" cy="187220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0E2E06-9081-E118-ECD8-34FD9C07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68444"/>
            <a:ext cx="685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4D1C6-7135-4D38-ABFF-935FB6B6677A}"/>
              </a:ext>
            </a:extLst>
          </p:cNvPr>
          <p:cNvSpPr/>
          <p:nvPr/>
        </p:nvSpPr>
        <p:spPr>
          <a:xfrm>
            <a:off x="6588224" y="6597352"/>
            <a:ext cx="252028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135882-D6D7-47C9-8361-705604439486}"/>
              </a:ext>
            </a:extLst>
          </p:cNvPr>
          <p:cNvSpPr/>
          <p:nvPr/>
        </p:nvSpPr>
        <p:spPr>
          <a:xfrm>
            <a:off x="1089863" y="3323115"/>
            <a:ext cx="69642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Domain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– 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ighlight>
                  <a:srgbClr val="FFFF00"/>
                </a:highlight>
              </a:rPr>
              <a:t>Civic Heart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C872-C0AB-4868-B681-834D3055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29" y="507659"/>
            <a:ext cx="3414438" cy="2376264"/>
          </a:xfrm>
          <a:prstGeom prst="rect">
            <a:avLst/>
          </a:prstGeom>
          <a:effectLst>
            <a:glow rad="266700">
              <a:srgbClr val="4739F7">
                <a:alpha val="51000"/>
              </a:srgb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5E393D-54F4-4329-99F9-1EDFAA608592}"/>
              </a:ext>
            </a:extLst>
          </p:cNvPr>
          <p:cNvSpPr/>
          <p:nvPr/>
        </p:nvSpPr>
        <p:spPr>
          <a:xfrm rot="20441331">
            <a:off x="2228491" y="1101699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 Back</a:t>
            </a:r>
          </a:p>
        </p:txBody>
      </p:sp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FFD43C-7DF1-E92F-C266-9CB016EAA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1547192" cy="13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1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“CIVIC ENGAGEMENT &amp;amp; LEADERSHIP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m Tresser&amp;quot;&quot;/&gt;&lt;property id=&quot;20307&quot; value=&quot;263&quot;/&gt;&lt;/object&gt;&lt;object type=&quot;3&quot; unique_id=&quot;10093&quot;&gt;&lt;property id=&quot;20148&quot; value=&quot;5&quot;/&gt;&lt;property id=&quot;20300&quot; value=&quot;Slide 3 - &amp;quot;Why do civics?&amp;quot;&quot;/&gt;&lt;property id=&quot;20307&quot; value=&quot;264&quot;/&gt;&lt;/object&gt;&lt;object type=&quot;3&quot; unique_id=&quot;10109&quot;&gt;&lt;property id=&quot;20148&quot; value=&quot;5&quot;/&gt;&lt;property id=&quot;20300&quot; value=&quot;Slide 4 - &amp;quot;What is civic engagement?&amp;quot;&quot;/&gt;&lt;property id=&quot;20307&quot; value=&quot;265&quot;/&gt;&lt;/object&gt;&lt;object type=&quot;3&quot; unique_id=&quot;10128&quot;&gt;&lt;property id=&quot;20148&quot; value=&quot;5&quot;/&gt;&lt;property id=&quot;20300&quot; value=&quot;Slide 5 - &amp;quot;What is civic engagement?&amp;quot;&quot;/&gt;&lt;property id=&quot;20307&quot; value=&quot;266&quot;/&gt;&lt;/object&gt;&lt;object type=&quot;3&quot; unique_id=&quot;10164&quot;&gt;&lt;property id=&quot;20148&quot; value=&quot;5&quot;/&gt;&lt;property id=&quot;20300&quot; value=&quot;Slide 8 - &amp;quot;Measures of civic behavior&amp;quot;&quot;/&gt;&lt;property id=&quot;20307&quot; value=&quot;267&quot;/&gt;&lt;/object&gt;&lt;object type=&quot;3&quot; unique_id=&quot;10205&quot;&gt;&lt;property id=&quot;20148&quot; value=&quot;5&quot;/&gt;&lt;property id=&quot;20300&quot; value=&quot;Slide 9 - &amp;quot;Measures of civic behavior&amp;quot;&quot;/&gt;&lt;property id=&quot;20307&quot; value=&quot;268&quot;/&gt;&lt;/object&gt;&lt;object type=&quot;3&quot; unique_id=&quot;10233&quot;&gt;&lt;property id=&quot;20148&quot; value=&quot;5&quot;/&gt;&lt;property id=&quot;20300&quot; value=&quot;Slide 10 - &amp;quot;Measures of civic behavior&amp;quot;&quot;/&gt;&lt;property id=&quot;20307&quot; value=&quot;269&quot;/&gt;&lt;/object&gt;&lt;object type=&quot;3&quot; unique_id=&quot;10304&quot;&gt;&lt;property id=&quot;20148&quot; value=&quot;5&quot;/&gt;&lt;property id=&quot;20300&quot; value=&quot;Slide 11 - &amp;quot;Measures of civic behavior&amp;quot;&quot;/&gt;&lt;property id=&quot;20307&quot; value=&quot;270&quot;/&gt;&lt;/object&gt;&lt;object type=&quot;3&quot; unique_id=&quot;10338&quot;&gt;&lt;property id=&quot;20148&quot; value=&quot;5&quot;/&gt;&lt;property id=&quot;20300&quot; value=&quot;Slide 12 - &amp;quot;Measures of civic behavior&amp;quot;&quot;/&gt;&lt;property id=&quot;20307&quot; value=&quot;271&quot;/&gt;&lt;/object&gt;&lt;object type=&quot;3&quot; unique_id=&quot;10399&quot;&gt;&lt;property id=&quot;20148&quot; value=&quot;5&quot;/&gt;&lt;property id=&quot;20300&quot; value=&quot;Slide 13 - &amp;quot;Measures of civic behavior&amp;quot;&quot;/&gt;&lt;property id=&quot;20307&quot; value=&quot;272&quot;/&gt;&lt;/object&gt;&lt;object type=&quot;3&quot; unique_id=&quot;10478&quot;&gt;&lt;property id=&quot;20148&quot; value=&quot;5&quot;/&gt;&lt;property id=&quot;20300&quot; value=&quot;Slide 14 - &amp;quot;Measures of civic behavior&amp;quot;&quot;/&gt;&lt;property id=&quot;20307&quot; value=&quot;273&quot;/&gt;&lt;/object&gt;&lt;object type=&quot;3&quot; unique_id=&quot;10730&quot;&gt;&lt;property id=&quot;20148&quot; value=&quot;5&quot;/&gt;&lt;property id=&quot;20300&quot; value=&quot;Slide 16&quot;/&gt;&lt;property id=&quot;20307&quot; value=&quot;277&quot;/&gt;&lt;/object&gt;&lt;object type=&quot;3&quot; unique_id=&quot;11326&quot;&gt;&lt;property id=&quot;20148&quot; value=&quot;5&quot;/&gt;&lt;property id=&quot;20300&quot; value=&quot;Slide 6&quot;/&gt;&lt;property id=&quot;20307&quot; value=&quot;283&quot;/&gt;&lt;/object&gt;&lt;object type=&quot;3&quot; unique_id=&quot;11724&quot;&gt;&lt;property id=&quot;20148&quot; value=&quot;5&quot;/&gt;&lt;property id=&quot;20300&quot; value=&quot;Slide 15 - &amp;quot;Measures of civic behavior&amp;quot;&quot;/&gt;&lt;property id=&quot;20307&quot; value=&quot;284&quot;/&gt;&lt;/object&gt;&lt;object type=&quot;3&quot; unique_id=&quot;11864&quot;&gt;&lt;property id=&quot;20148&quot; value=&quot;5&quot;/&gt;&lt;property id=&quot;20300&quot; value=&quot;Slide 17 - &amp;quot;Tom Tresser&amp;quot;&quot;/&gt;&lt;property id=&quot;20307&quot; value=&quot;285&quot;/&gt;&lt;/object&gt;&lt;object type=&quot;3&quot; unique_id=&quot;28283&quot;&gt;&lt;property id=&quot;20148&quot; value=&quot;5&quot;/&gt;&lt;property id=&quot;20300&quot; value=&quot;Slide 7&quot;/&gt;&lt;property id=&quot;20307&quot; value=&quot;286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493</Words>
  <Application>Microsoft Office PowerPoint</Application>
  <PresentationFormat>On-screen Show (4:3)</PresentationFormat>
  <Paragraphs>64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Diseño predeterminado</vt:lpstr>
      <vt:lpstr>“Civics 101” Class #1</vt:lpstr>
      <vt:lpstr>Tom Tresser</vt:lpstr>
      <vt:lpstr>Why do civics?</vt:lpstr>
      <vt:lpstr>What is civic engagement?</vt:lpstr>
      <vt:lpstr>Your Belief System</vt:lpstr>
      <vt:lpstr>Your Belief System</vt:lpstr>
      <vt:lpstr>What is civic engagement?</vt:lpstr>
      <vt:lpstr>PowerPoint Presentation</vt:lpstr>
      <vt:lpstr>PowerPoint Presentation</vt:lpstr>
      <vt:lpstr>PowerPoint Presentation</vt:lpstr>
      <vt:lpstr>What is Leadership?</vt:lpstr>
      <vt:lpstr>What is Leadership?</vt:lpstr>
      <vt:lpstr>What about the Followers?</vt:lpstr>
      <vt:lpstr>PowerPoint Presentation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Tom</cp:lastModifiedBy>
  <cp:revision>141</cp:revision>
  <dcterms:created xsi:type="dcterms:W3CDTF">2009-03-26T20:51:52Z</dcterms:created>
  <dcterms:modified xsi:type="dcterms:W3CDTF">2022-09-24T14:31:36Z</dcterms:modified>
</cp:coreProperties>
</file>