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261" r:id="rId3"/>
    <p:sldId id="351" r:id="rId4"/>
    <p:sldId id="370" r:id="rId5"/>
    <p:sldId id="361" r:id="rId6"/>
    <p:sldId id="329" r:id="rId7"/>
    <p:sldId id="353" r:id="rId8"/>
    <p:sldId id="354" r:id="rId9"/>
    <p:sldId id="360" r:id="rId10"/>
    <p:sldId id="362" r:id="rId11"/>
    <p:sldId id="367" r:id="rId12"/>
    <p:sldId id="363" r:id="rId13"/>
    <p:sldId id="364" r:id="rId14"/>
    <p:sldId id="365" r:id="rId15"/>
    <p:sldId id="366" r:id="rId16"/>
    <p:sldId id="368" r:id="rId17"/>
    <p:sldId id="289" r:id="rId18"/>
    <p:sldId id="369" r:id="rId19"/>
    <p:sldId id="318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" initials="T" lastIdx="1" clrIdx="0">
    <p:extLst>
      <p:ext uri="{19B8F6BF-5375-455C-9EA6-DF929625EA0E}">
        <p15:presenceInfo xmlns:p15="http://schemas.microsoft.com/office/powerpoint/2012/main" userId="1bb4f62a48ffba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  <a:srgbClr val="993366"/>
    <a:srgbClr val="009900"/>
    <a:srgbClr val="FFFF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0" autoAdjust="0"/>
    <p:restoredTop sz="77791" autoAdjust="0"/>
  </p:normalViewPr>
  <p:slideViewPr>
    <p:cSldViewPr>
      <p:cViewPr varScale="1">
        <p:scale>
          <a:sx n="71" d="100"/>
          <a:sy n="71" d="100"/>
        </p:scale>
        <p:origin x="13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1746" eaLnBrk="1" hangingPunct="1">
              <a:defRPr sz="1200">
                <a:latin typeface="Arial" charset="0"/>
              </a:defRPr>
            </a:lvl1pPr>
          </a:lstStyle>
          <a:p>
            <a:fld id="{320D8A5D-D5B1-4A69-A831-3F5FC05991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269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>
            <a:lvl1pPr algn="r"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defTabSz="931746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6" tIns="46583" rIns="93166" bIns="46583" numCol="1" anchor="b" anchorCtr="0" compatLnSpc="1">
            <a:prstTxWarp prst="textNoShape">
              <a:avLst/>
            </a:prstTxWarp>
          </a:bodyPr>
          <a:lstStyle>
            <a:lvl1pPr algn="r" defTabSz="931746" eaLnBrk="1" hangingPunct="1">
              <a:defRPr sz="1200">
                <a:latin typeface="Arial" charset="0"/>
              </a:defRPr>
            </a:lvl1pPr>
          </a:lstStyle>
          <a:p>
            <a:fld id="{5BCB1FB0-5CA5-43C4-8762-5881A4EE50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53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jgrCKhxE1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icstars-NP-Constructio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6FFD94-15D0-4BBB-B611-F22BC4271E4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defTabSz="904159"/>
            <a:r>
              <a:rPr 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Music: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“Through the Fire and Flames” by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DragonForce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suggested by Terrance -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https://www.youtube.com/watch?v=0jgrCKhxE1s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90876E-1E97-4CBB-89A1-CB5C9E56E8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2FA92737-481F-47C8-AE21-12F6782BE5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Board of Director leadership roles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4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Chicago Advisory Board for </a:t>
            </a:r>
            <a:r>
              <a:rPr lang="en-US" dirty="0" err="1"/>
              <a:t>i</a:t>
            </a:r>
            <a:r>
              <a:rPr lang="en-US" dirty="0"/>
              <a:t> c stars. </a:t>
            </a:r>
            <a:r>
              <a:rPr lang="en-US"/>
              <a:t>https://www.icstars.org/our-board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4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Kevin’s LinkedIn profile - https://www.linkedin.com/in/kevinmgates </a:t>
            </a:r>
          </a:p>
          <a:p>
            <a:endParaRPr lang="en-US" dirty="0"/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Please share your story – the arc that brought to Groupon and your role there. 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Comments about the role of “diversity” in business – in civics.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How did he meet Sandee. Why did he decide to help </a:t>
            </a:r>
            <a:r>
              <a:rPr lang="en-US" dirty="0" err="1"/>
              <a:t>i</a:t>
            </a:r>
            <a:r>
              <a:rPr lang="en-US" dirty="0"/>
              <a:t> c stars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What does the Board do?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Where does he see </a:t>
            </a:r>
            <a:r>
              <a:rPr lang="en-US" dirty="0" err="1"/>
              <a:t>i</a:t>
            </a:r>
            <a:r>
              <a:rPr lang="en-US" dirty="0"/>
              <a:t> c stars in the Chicago/US tech ecosystem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Words of advice for the Interns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43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6D9427-2B17-4458-80B3-EB7486EDB465}" type="slidenum">
              <a:rPr lang="en-US"/>
              <a:pPr/>
              <a:t>16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Remaining time open to Interns sharing ideas or hang-ups with the final assignment. Test drive Mission Statement, if helpful.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58B052-C2E9-425E-BA4C-32892D9662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A8117B9B-FC04-42E3-A620-0AC7269F7A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159">
              <a:defRPr/>
            </a:pPr>
            <a:r>
              <a:rPr lang="en-US" dirty="0"/>
              <a:t>Run through expectations – Post to SlideShare…set privacy settings to allow downloads, please. </a:t>
            </a:r>
            <a:r>
              <a:rPr lang="en-US" dirty="0">
                <a:effectLst/>
                <a:hlinkClick r:id="rId3"/>
              </a:rPr>
              <a:t>www.tinyurl.com/icstars-NP-Construction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you next week!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2012E-6135-4C85-897A-1F7F253E3B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35462FB-8731-4AF6-B875-B55CBFD9655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43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704850"/>
            <a:ext cx="4691063" cy="3519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710249" y="4459526"/>
            <a:ext cx="5681980" cy="4224814"/>
          </a:xfrm>
          <a:prstGeom prst="rect">
            <a:avLst/>
          </a:prstGeom>
        </p:spPr>
        <p:txBody>
          <a:bodyPr lIns="94201" tIns="94201" rIns="94201" bIns="94201" anchor="t" anchorCtr="0">
            <a:noAutofit/>
          </a:bodyPr>
          <a:lstStyle/>
          <a:p>
            <a:r>
              <a:rPr lang="en-US" dirty="0"/>
              <a:t> Ask what keeps a for-profit going? What keeps a government going? So – then, what keeps a nonprofit going?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 Difference between a for-profit -&gt; revenue from sales, investments / government -&gt; taxes, fees, borrowing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88EC05-1EA6-4A16-AA38-762987665E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0409BEC3-D2A7-43D7-BD81-86828DFECC9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8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893B01-26EE-4A0E-8F5D-6F7C12C2CA73}" type="slidenum">
              <a:rPr lang="en-US"/>
              <a:pPr/>
              <a:t>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2020 over $47` BILLION was contributed to America’s nonprofit organizations!</a:t>
            </a:r>
            <a:r>
              <a:rPr lang="en-US" baseline="0" dirty="0"/>
              <a:t> The biggest chunk by far was from individuals. This is always the case. In 2020 people gave $324 BILLION to charitable organizations! Do YOU give to organizations? Think about why or why not. What makes you donate? Put in the chat.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6ED962-E37A-4428-9565-04EFE0EECA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Nonprofit Basics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about your own charitable behavior. Why do you donate to a cause or organization? Open it up to Intern input.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7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8414D-DEA6-4ADC-9ECB-0E6A81EAD6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732AFFB-26A0-4B80-AACD-FE439163B4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see how a mature and successful organization like </a:t>
            </a:r>
            <a:r>
              <a:rPr lang="en-US" dirty="0" err="1"/>
              <a:t>i</a:t>
            </a:r>
            <a:r>
              <a:rPr lang="en-US" dirty="0"/>
              <a:t> c stars brings in revenue. This page is from the organization’s 2018 990 form that is filed with the Internal Revenue Service. Review each line in “Revenue” – what can we learn from this?</a:t>
            </a:r>
          </a:p>
          <a:p>
            <a:endParaRPr lang="en-US" dirty="0"/>
          </a:p>
          <a:p>
            <a:r>
              <a:rPr lang="en-US" dirty="0"/>
              <a:t>GuideStar profile = https://www.guidestar.org/profile/36-4253411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204FC-FC2D-45AD-9FD2-32637A6C15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B773A75-E9BB-4F54-AEFA-1AF429B968E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2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Lay out distinctions of unearned versus earned revenues. Walk through the numbers.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14FC-8D06-4874-950C-FE5C4A7204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882BA5D-1D2A-4C22-BE69-95BAE81AFB7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1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of the ability to sustain your nonprofit depends on ability to document your successes, tell a powerful and compelling story that supporters can relate to – that</a:t>
            </a:r>
          </a:p>
          <a:p>
            <a:r>
              <a:rPr lang="en-US" dirty="0"/>
              <a:t>will help explain your org to new people and shore up connection with constituents and stake holders.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1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B1FB0-5CA5-43C4-8762-5881A4EE50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41910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245225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fld id="{93E3D3BC-DEE2-489A-B6B4-B78BB4C3AB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7AEE19-5590-4219-84B8-A4CBB393A5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4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7354E2-2815-4FEB-96F2-297D3FCA0A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0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Nonprofits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495C6-61B8-4A90-8413-878BE7E68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Nonprofit Sustainability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FF048-E41A-43ED-BCAE-AB542D9665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9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39BBC9-19A6-4BAC-A820-A105AC0E36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51CDD7-999A-4D14-83E6-A961113DA5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1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A8014-3470-4E03-B08B-56564868A2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0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5B246-5258-45C4-97B8-84E59A2B4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495C6-61B8-4A90-8413-878BE7E68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5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CB11DD-62C7-4606-9D6A-2D4B329D48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BF8B2D-32CE-422A-B2A5-FD26FBECD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9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Nonprofit Sustainabilty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5225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AB54DC6-C6EA-45FD-9145-2775527613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4191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r>
              <a:rPr lang="en-US"/>
              <a:t>Introduction to Nonprofits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5225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AB54DC6-C6EA-45FD-9145-2775527613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ardable.com/blog/board-member-responsibilitie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inyurl.com/icstars-NP-Constructio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17F047-1F5A-45C8-B4B7-180669E15138}"/>
              </a:ext>
            </a:extLst>
          </p:cNvPr>
          <p:cNvSpPr/>
          <p:nvPr/>
        </p:nvSpPr>
        <p:spPr>
          <a:xfrm>
            <a:off x="304800" y="1919508"/>
            <a:ext cx="8683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Nonprofit Sustainability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37A1F2A-B9DA-4005-9770-FF87C5AC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16" y="133150"/>
            <a:ext cx="3259368" cy="12359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BF802-B6A5-47E2-9929-868D8C401739}"/>
              </a:ext>
            </a:extLst>
          </p:cNvPr>
          <p:cNvSpPr txBox="1"/>
          <p:nvPr/>
        </p:nvSpPr>
        <p:spPr>
          <a:xfrm>
            <a:off x="27813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 Tresser – May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4D06C-64A3-45D9-A6DA-B72FB2D3D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200400"/>
            <a:ext cx="3581400" cy="2288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EDB-E6F6-4379-839D-7EF50673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18882"/>
            <a:ext cx="6096000" cy="1384300"/>
          </a:xfrm>
        </p:spPr>
        <p:txBody>
          <a:bodyPr/>
          <a:lstStyle/>
          <a:p>
            <a:r>
              <a:rPr lang="en-US" u="sng" dirty="0"/>
              <a:t>The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BAFD1-F650-4A9C-A1C4-022E0796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114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Select members for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Domain expertise/leadership</a:t>
            </a:r>
          </a:p>
          <a:p>
            <a:r>
              <a:rPr lang="en-US" dirty="0"/>
              <a:t>Wealth/connections</a:t>
            </a:r>
          </a:p>
          <a:p>
            <a:r>
              <a:rPr lang="en-US" dirty="0"/>
              <a:t>Representing defined constituencies/locations/life experiences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32C4D-3469-4F3C-BCF2-2B61A528D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B2986-642F-4971-9B0C-F4E0C63B2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39" y="1524000"/>
            <a:ext cx="2781361" cy="14555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876EA-85A5-423A-B88E-F915690083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EDB-E6F6-4379-839D-7EF50673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54482"/>
            <a:ext cx="6096000" cy="1384300"/>
          </a:xfrm>
        </p:spPr>
        <p:txBody>
          <a:bodyPr/>
          <a:lstStyle/>
          <a:p>
            <a:r>
              <a:rPr lang="en-US" u="sng" dirty="0"/>
              <a:t>The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BAFD1-F650-4A9C-A1C4-022E0796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114800"/>
          </a:xfrm>
        </p:spPr>
        <p:txBody>
          <a:bodyPr/>
          <a:lstStyle/>
          <a:p>
            <a:r>
              <a:rPr lang="en-US" dirty="0"/>
              <a:t>Unpaid</a:t>
            </a:r>
          </a:p>
          <a:p>
            <a:r>
              <a:rPr lang="en-US" dirty="0"/>
              <a:t>Monthly (or quarterly) meetings</a:t>
            </a:r>
          </a:p>
          <a:p>
            <a:r>
              <a:rPr lang="en-US" dirty="0"/>
              <a:t>Committee work</a:t>
            </a:r>
          </a:p>
          <a:p>
            <a:r>
              <a:rPr lang="en-US" dirty="0"/>
              <a:t>Bring expertise and experience to the governing of the org</a:t>
            </a:r>
          </a:p>
          <a:p>
            <a:r>
              <a:rPr lang="en-US" dirty="0"/>
              <a:t>Annual financial commitment</a:t>
            </a:r>
          </a:p>
          <a:p>
            <a:r>
              <a:rPr lang="en-US" dirty="0"/>
              <a:t>Show up/Help out/Mentor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32C4D-3469-4F3C-BCF2-2B61A528D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773100-B028-48E9-BDBF-69747BAEC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2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8C758-2E44-44E5-B713-C4E2252F9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DF665-FFDF-455B-AFAA-B92DF6757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4" y="333408"/>
            <a:ext cx="8281531" cy="5295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BCF53A-E2DF-4228-8508-CC468BC82D94}"/>
              </a:ext>
            </a:extLst>
          </p:cNvPr>
          <p:cNvSpPr txBox="1"/>
          <p:nvPr/>
        </p:nvSpPr>
        <p:spPr>
          <a:xfrm>
            <a:off x="2438400" y="5743188"/>
            <a:ext cx="4267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https://boardable.com/blog/board-member-responsibilities</a:t>
            </a:r>
            <a:r>
              <a:rPr lang="en-US" sz="1200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DF99A-F022-46A0-AB58-F246C9264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9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BBE34-6293-4823-81F4-8326B3E57B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E9F6CB6-BE38-4F33-A88C-076B46E3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1857"/>
            <a:ext cx="9144000" cy="43542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4AB09-91BB-4AC9-A989-C16AA3DB7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CC45199-FEE7-CDE5-42CC-3BCC12D78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7" y="133350"/>
            <a:ext cx="8474117" cy="666566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7E5BED-899B-42EE-87EA-5F84EBCCF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ABDF8DC-2374-451B-94FB-87C93E6DB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29802"/>
            <a:ext cx="2209800" cy="101799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rgbClr val="00B0F0">
                <a:alpha val="56000"/>
              </a:srgbClr>
            </a:glo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1BD3B7-4F19-404D-A74D-D581D9CEA45C}"/>
              </a:ext>
            </a:extLst>
          </p:cNvPr>
          <p:cNvSpPr/>
          <p:nvPr/>
        </p:nvSpPr>
        <p:spPr bwMode="auto">
          <a:xfrm>
            <a:off x="5275243" y="2286000"/>
            <a:ext cx="1752600" cy="2286000"/>
          </a:xfrm>
          <a:prstGeom prst="roundRect">
            <a:avLst/>
          </a:prstGeom>
          <a:noFill/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59BA88-5F09-4149-A30C-B238305E3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495C6-61B8-4A90-8413-878BE7E68F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4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7E5BED-899B-42EE-87EA-5F84EBCCF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CABDF8DC-2374-451B-94FB-87C93E6DB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209800" cy="101799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rgbClr val="00B0F0">
                <a:alpha val="56000"/>
              </a:srgb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3D155E-83CC-4847-9117-5BCBBEB3A67E}"/>
              </a:ext>
            </a:extLst>
          </p:cNvPr>
          <p:cNvSpPr txBox="1"/>
          <p:nvPr/>
        </p:nvSpPr>
        <p:spPr>
          <a:xfrm>
            <a:off x="4419600" y="381000"/>
            <a:ext cx="40424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Kevin Gates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sz="2000" b="0" i="0" dirty="0">
                <a:effectLst/>
                <a:latin typeface="+mn-lt"/>
              </a:rPr>
              <a:t>Principal Cloud Solution Architect, Microsoft</a:t>
            </a:r>
          </a:p>
          <a:p>
            <a:endParaRPr lang="en-US" sz="20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n-lt"/>
              </a:rPr>
              <a:t>At Microsoft since 2001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n-lt"/>
              </a:rPr>
              <a:t>Started out as an Intern at </a:t>
            </a:r>
            <a:r>
              <a:rPr lang="en-US" sz="2000" dirty="0" err="1">
                <a:latin typeface="+mn-lt"/>
              </a:rPr>
              <a:t>i</a:t>
            </a:r>
            <a:r>
              <a:rPr lang="en-US" sz="2000" dirty="0">
                <a:latin typeface="+mn-lt"/>
              </a:rPr>
              <a:t> c stars in 2000!</a:t>
            </a:r>
          </a:p>
          <a:p>
            <a:pPr marL="285750" indent="-285750">
              <a:buFontTx/>
              <a:buChar char="-"/>
            </a:pPr>
            <a:endParaRPr lang="en-US" sz="2000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latin typeface="+mn-lt"/>
              </a:rPr>
              <a:t>“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Over the years, I've strived to inspire the next generation by mentoring, speaking at numerous events and hosting thousands of students &amp; adults at the Microsoft office for tours, career talks and workshops.”</a:t>
            </a:r>
            <a:endParaRPr lang="en-US" sz="2000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08736-3891-4388-B9CE-34951B0DA0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495C6-61B8-4A90-8413-878BE7E68F2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Profile photo of Kevin M. Gates">
            <a:extLst>
              <a:ext uri="{FF2B5EF4-FFF2-40B4-BE49-F238E27FC236}">
                <a16:creationId xmlns:a16="http://schemas.microsoft.com/office/drawing/2014/main" id="{B4B35C2A-F812-0376-EE45-F52BDDC2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8195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39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sp>
        <p:nvSpPr>
          <p:cNvPr id="7" name="AutoShape 2" descr="Small Group Discussion Clipart - Clip Art - Free Transparent PNG Clipart  Images Download">
            <a:extLst>
              <a:ext uri="{FF2B5EF4-FFF2-40B4-BE49-F238E27FC236}">
                <a16:creationId xmlns:a16="http://schemas.microsoft.com/office/drawing/2014/main" id="{3324CC02-E1C8-4F5A-9B66-A3AD90899D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under construction - Dictionary.com">
            <a:extLst>
              <a:ext uri="{FF2B5EF4-FFF2-40B4-BE49-F238E27FC236}">
                <a16:creationId xmlns:a16="http://schemas.microsoft.com/office/drawing/2014/main" id="{0C5DD0C2-7F05-49E2-96EB-192C90E0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981200"/>
            <a:ext cx="38671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F270C2-3216-4EF6-9D16-DFE27A38CAED}"/>
              </a:ext>
            </a:extLst>
          </p:cNvPr>
          <p:cNvSpPr/>
          <p:nvPr/>
        </p:nvSpPr>
        <p:spPr>
          <a:xfrm>
            <a:off x="1479650" y="428837"/>
            <a:ext cx="6184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Time to discuss…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C7CA8-999E-4A96-8E77-07AD2A937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D495C6-61B8-4A90-8413-878BE7E68F2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543C1C8-A07D-46ED-9926-548C3FA1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714" y="122318"/>
            <a:ext cx="6268780" cy="1384300"/>
          </a:xfrm>
        </p:spPr>
        <p:txBody>
          <a:bodyPr/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class is June 7…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82685-4A78-4EDE-83C5-7B844CDBD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21186"/>
            <a:ext cx="7655441" cy="4114800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0094E2-CCCA-42A0-81E1-99300B5264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19400" y="6248400"/>
            <a:ext cx="4191000" cy="4762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Nonprofit Sustainability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542726-792C-4458-B54B-8721CFF58F15}"/>
              </a:ext>
            </a:extLst>
          </p:cNvPr>
          <p:cNvSpPr txBox="1"/>
          <p:nvPr/>
        </p:nvSpPr>
        <p:spPr>
          <a:xfrm>
            <a:off x="2628900" y="58172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hlinkClick r:id="rId4"/>
              </a:rPr>
              <a:t>www.tinyurl.com/icstars-NP-Construction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6A0E3-A9BD-4B6D-8769-8E9C72901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590800" y="6172200"/>
            <a:ext cx="4191000" cy="476250"/>
          </a:xfrm>
        </p:spPr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09550"/>
            <a:ext cx="6477000" cy="1384300"/>
          </a:xfrm>
        </p:spPr>
        <p:txBody>
          <a:bodyPr/>
          <a:lstStyle/>
          <a:p>
            <a:pPr algn="ctr"/>
            <a:r>
              <a:rPr lang="en-US" sz="4000" u="sng" dirty="0"/>
              <a:t>Food for thought…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295400"/>
            <a:ext cx="8229600" cy="38100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“You didn't see me on television, you didn't see news stories about me. The kind of role that I tried to play was to pick up pieces or put together pieces out of which I hoped organization might come. My theory is, strong people don't need strong leaders. Give light and people will find the way.”</a:t>
            </a:r>
            <a:endParaRPr lang="en-US" dirty="0"/>
          </a:p>
          <a:p>
            <a:pPr algn="ctr">
              <a:buFontTx/>
              <a:buNone/>
            </a:pPr>
            <a:r>
              <a:rPr lang="en-US" dirty="0"/>
              <a:t> - Ella Baker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4BAB14-9B66-4C65-983C-8818DEE44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38662"/>
            <a:ext cx="2876550" cy="15906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215AEF-451C-437D-BFCB-152961A15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A75FF-96A6-413B-84AB-9BCFDFAF4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CEFE7-4A8E-4804-B100-00DC8727A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9" y="2133600"/>
            <a:ext cx="9006942" cy="259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B85E23-12A2-4CDE-B9CE-0887AF62989A}"/>
              </a:ext>
            </a:extLst>
          </p:cNvPr>
          <p:cNvSpPr/>
          <p:nvPr/>
        </p:nvSpPr>
        <p:spPr>
          <a:xfrm>
            <a:off x="914400" y="450125"/>
            <a:ext cx="70560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What keeps us going?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5B30-1C2B-468F-9CBD-AC82717A1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1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37068A83-51D9-41C0-AB85-A5430B788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" y="914400"/>
            <a:ext cx="9144000" cy="5179531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50C4EE-3B87-47C0-B13B-0C72C8162745}" type="slidenum">
              <a:rPr lang="en-US"/>
              <a:pPr/>
              <a:t>3</a:t>
            </a:fld>
            <a:endParaRPr lang="en-US"/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1219200" y="179465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u="sng" dirty="0"/>
              <a:t>Sources of Revenue for Nonprofits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2362200"/>
            <a:ext cx="2667000" cy="646331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Who gives?</a:t>
            </a:r>
          </a:p>
        </p:txBody>
      </p:sp>
    </p:spTree>
    <p:extLst>
      <p:ext uri="{BB962C8B-B14F-4D97-AF65-F5344CB8AC3E}">
        <p14:creationId xmlns:p14="http://schemas.microsoft.com/office/powerpoint/2010/main" val="371113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DB596-DB82-4FBA-A3D3-38FA4E15E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81FD4-60B9-4FA2-91DA-D3BE434C4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1257"/>
            <a:ext cx="9144000" cy="37954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D8F1FD-FB20-4CC4-A5F8-A160804A3BFC}"/>
              </a:ext>
            </a:extLst>
          </p:cNvPr>
          <p:cNvSpPr/>
          <p:nvPr/>
        </p:nvSpPr>
        <p:spPr>
          <a:xfrm rot="21248915">
            <a:off x="674364" y="931093"/>
            <a:ext cx="27799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A40E4-BA4F-4283-82D4-FE16860BA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6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6BA10-D706-4768-9935-43FE590D0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FDFB822-8EC4-4A32-AD56-B62BF3C48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33350"/>
            <a:ext cx="47244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0" i="0" u="none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/>
            <a:r>
              <a:rPr lang="en-US" sz="4000" u="sng" kern="0" dirty="0"/>
              <a:t>Nonprofits &amp;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98D86-D6CC-4625-9A1D-5210A7DDD413}"/>
              </a:ext>
            </a:extLst>
          </p:cNvPr>
          <p:cNvSpPr txBox="1"/>
          <p:nvPr/>
        </p:nvSpPr>
        <p:spPr>
          <a:xfrm>
            <a:off x="762000" y="1729333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Nonprofits pay no state or federal income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Nonprofits may be exempt from paying sales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Nonprofits that own property pay no property tax for those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Nonprofits DO pay payroll taxes for full-time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donate to a nonprofit you may be able to DEDUCT some part of that gift from your owed federal income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If a nonprofit takes in MORE $ than it spends, those “excess” funds are to be used to improve and shore up the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C2B9A-8A54-48BD-BA35-49505B208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37209"/>
            <a:ext cx="2008182" cy="14629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77C0EC-076A-477D-8028-73DF63CE60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5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D7ED336A-9E68-443D-B0B4-AD45DEB85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3" y="151279"/>
            <a:ext cx="8641767" cy="62209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1578AA-5248-4298-96B2-2932744A26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69515F1-866B-42EF-8DAC-FE374BB3B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89392"/>
            <a:ext cx="2667000" cy="122861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rgbClr val="00B0F0">
                <a:alpha val="56000"/>
              </a:srgb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CB0685-87BC-4718-B585-E057B07522EB}"/>
              </a:ext>
            </a:extLst>
          </p:cNvPr>
          <p:cNvSpPr txBox="1"/>
          <p:nvPr/>
        </p:nvSpPr>
        <p:spPr>
          <a:xfrm>
            <a:off x="2057400" y="504726"/>
            <a:ext cx="1828800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2019 Form 990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A8E915-67EE-47B8-8824-954F8C62BA1C}"/>
              </a:ext>
            </a:extLst>
          </p:cNvPr>
          <p:cNvSpPr/>
          <p:nvPr/>
        </p:nvSpPr>
        <p:spPr bwMode="auto">
          <a:xfrm>
            <a:off x="7467600" y="2456123"/>
            <a:ext cx="1447800" cy="398145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36C6B-FF93-46E0-8E1C-2336491620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261E4B-8A8E-2ED1-4033-080B86198B4D}"/>
              </a:ext>
            </a:extLst>
          </p:cNvPr>
          <p:cNvCxnSpPr/>
          <p:nvPr/>
        </p:nvCxnSpPr>
        <p:spPr bwMode="auto">
          <a:xfrm flipH="1">
            <a:off x="2667000" y="2819400"/>
            <a:ext cx="152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AFE285-181A-9A3A-2B65-460BF7F96D7E}"/>
              </a:ext>
            </a:extLst>
          </p:cNvPr>
          <p:cNvCxnSpPr/>
          <p:nvPr/>
        </p:nvCxnSpPr>
        <p:spPr bwMode="auto">
          <a:xfrm>
            <a:off x="990600" y="2832253"/>
            <a:ext cx="792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87BB0A-DA30-A631-03D3-542FE7610D83}"/>
              </a:ext>
            </a:extLst>
          </p:cNvPr>
          <p:cNvCxnSpPr/>
          <p:nvPr/>
        </p:nvCxnSpPr>
        <p:spPr bwMode="auto">
          <a:xfrm>
            <a:off x="990600" y="3048000"/>
            <a:ext cx="7924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1219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13852-E7B1-48A0-9157-27C854F5E8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Nonprofit Sustainabilty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1C5A8-A00F-4171-9017-0D0AA0CA50B0}"/>
              </a:ext>
            </a:extLst>
          </p:cNvPr>
          <p:cNvSpPr txBox="1"/>
          <p:nvPr/>
        </p:nvSpPr>
        <p:spPr>
          <a:xfrm>
            <a:off x="228600" y="381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Unearned Income – Donated out of love, support for mission</a:t>
            </a:r>
          </a:p>
          <a:p>
            <a:pPr algn="ctr"/>
            <a:endParaRPr lang="en-US" sz="2400" u="sng" dirty="0"/>
          </a:p>
          <a:p>
            <a:pPr algn="ctr"/>
            <a:r>
              <a:rPr lang="en-US" sz="2400" u="sng" dirty="0"/>
              <a:t>Earned Income – Paid for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6CED4-B06C-4CA2-8A7D-9668EAB84E47}"/>
              </a:ext>
            </a:extLst>
          </p:cNvPr>
          <p:cNvSpPr txBox="1"/>
          <p:nvPr/>
        </p:nvSpPr>
        <p:spPr>
          <a:xfrm>
            <a:off x="228600" y="2966149"/>
            <a:ext cx="8382000" cy="369331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00FF00"/>
                </a:highlight>
              </a:rPr>
              <a:t>Unearned Income </a:t>
            </a:r>
            <a:r>
              <a:rPr lang="en-US" dirty="0">
                <a:solidFill>
                  <a:schemeClr val="bg1"/>
                </a:solidFill>
              </a:rPr>
              <a:t>= grants from any source, donations from any source = $2,229,700…</a:t>
            </a:r>
            <a:r>
              <a:rPr lang="en-US" i="1" dirty="0">
                <a:solidFill>
                  <a:schemeClr val="bg1"/>
                </a:solidFill>
              </a:rPr>
              <a:t>PLUS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Revenue from special event = $14,186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TOTAL Unearned Income = $2,243,886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  <a:highlight>
                  <a:srgbClr val="00FF00"/>
                </a:highlight>
              </a:rPr>
              <a:t>Earned Income </a:t>
            </a:r>
            <a:r>
              <a:rPr lang="en-US" dirty="0">
                <a:solidFill>
                  <a:schemeClr val="bg1"/>
                </a:solidFill>
              </a:rPr>
              <a:t>=$426,752…</a:t>
            </a:r>
            <a:r>
              <a:rPr lang="en-US" i="1" dirty="0">
                <a:solidFill>
                  <a:schemeClr val="bg1"/>
                </a:solidFill>
              </a:rPr>
              <a:t>PLUS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Income from investments = $4,277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TOTAL Earned Income = $431,029</a:t>
            </a:r>
          </a:p>
          <a:p>
            <a:endParaRPr lang="en-US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TOTAL REVENUES FOR 2019 = $2,674,915</a:t>
            </a:r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10E127B-2F76-4015-9596-69791FB28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4193"/>
            <a:ext cx="2209800" cy="101799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27000">
              <a:srgbClr val="00B0F0">
                <a:alpha val="56000"/>
              </a:srgbClr>
            </a:glo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33F37-A267-4CD5-923D-08A96DF63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3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DB596-DB82-4FBA-A3D3-38FA4E15E1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E81FD4-60B9-4FA2-91DA-D3BE434C4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" y="33759"/>
            <a:ext cx="4191000" cy="1739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D8F1FD-FB20-4CC4-A5F8-A160804A3BFC}"/>
              </a:ext>
            </a:extLst>
          </p:cNvPr>
          <p:cNvSpPr/>
          <p:nvPr/>
        </p:nvSpPr>
        <p:spPr>
          <a:xfrm rot="21248915">
            <a:off x="61660" y="671978"/>
            <a:ext cx="27799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27024-0A4C-4941-905D-069C58E26C5B}"/>
              </a:ext>
            </a:extLst>
          </p:cNvPr>
          <p:cNvSpPr txBox="1"/>
          <p:nvPr/>
        </p:nvSpPr>
        <p:spPr>
          <a:xfrm>
            <a:off x="457200" y="2389937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Excellence of programming = Effectiveness (Evidence)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Consistent/creative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Personal connections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295A2-D872-44E6-AA71-21B70F07F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4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31EDB-E6F6-4379-839D-7EF50673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54482"/>
            <a:ext cx="6096000" cy="1384300"/>
          </a:xfrm>
        </p:spPr>
        <p:txBody>
          <a:bodyPr/>
          <a:lstStyle/>
          <a:p>
            <a:r>
              <a:rPr lang="en-US" u="sng" dirty="0"/>
              <a:t>The Board of 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BAFD1-F650-4A9C-A1C4-022E0796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114800"/>
          </a:xfrm>
        </p:spPr>
        <p:txBody>
          <a:bodyPr/>
          <a:lstStyle/>
          <a:p>
            <a:r>
              <a:rPr lang="en-US" dirty="0"/>
              <a:t>Legal stewards of the nonprofit</a:t>
            </a:r>
          </a:p>
          <a:p>
            <a:r>
              <a:rPr lang="en-US" dirty="0"/>
              <a:t>Hires/evaluates CEO</a:t>
            </a:r>
          </a:p>
          <a:p>
            <a:r>
              <a:rPr lang="en-US" dirty="0"/>
              <a:t>Oversees planning, keeps org true to mission</a:t>
            </a:r>
          </a:p>
          <a:p>
            <a:r>
              <a:rPr lang="en-US" dirty="0"/>
              <a:t>Ensures programs are high quality/effective</a:t>
            </a:r>
          </a:p>
          <a:p>
            <a:r>
              <a:rPr lang="en-US" dirty="0"/>
              <a:t>Ensures that org has the resources needed</a:t>
            </a:r>
          </a:p>
          <a:p>
            <a:r>
              <a:rPr lang="en-US" dirty="0"/>
              <a:t>Ensures compliance with rules/regs</a:t>
            </a:r>
          </a:p>
          <a:p>
            <a:r>
              <a:rPr lang="en-US" dirty="0"/>
              <a:t>Promotes org to larger community/domains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32C4D-3469-4F3C-BCF2-2B61A528D6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Nonprofit Sustainability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DD261D-34E2-4C16-8680-9AB3436F1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6FF048-E41A-43ED-BCAE-AB542D9665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67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1&quot;/&gt;&lt;/object&gt;&lt;object type=&quot;3&quot; unique_id=&quot;10005&quot;&gt;&lt;property id=&quot;20148&quot; value=&quot;5&quot;/&gt;&lt;property id=&quot;20300&quot; value=&quot;Slide 2 - &amp;quot;Scope of Nonprofits&amp;quot;&quot;/&gt;&lt;property id=&quot;20307&quot; value=&quot;305&quot;/&gt;&lt;/object&gt;&lt;object type=&quot;3&quot; unique_id=&quot;10006&quot;&gt;&lt;property id=&quot;20148&quot; value=&quot;5&quot;/&gt;&lt;property id=&quot;20300&quot; value=&quot;Slide 3 - &amp;quot;Types of Organizations&amp;quot;&quot;/&gt;&lt;property id=&quot;20307&quot; value=&quot;306&quot;/&gt;&lt;/object&gt;&lt;object type=&quot;3&quot; unique_id=&quot;10007&quot;&gt;&lt;property id=&quot;20148&quot; value=&quot;5&quot;/&gt;&lt;property id=&quot;20300&quot; value=&quot;Slide 4 - &amp;quot;Difference between 501 organizations&amp;quot;&quot;/&gt;&lt;property id=&quot;20307&quot; value=&quot;308&quot;/&gt;&lt;/object&gt;&lt;object type=&quot;3&quot; unique_id=&quot;10008&quot;&gt;&lt;property id=&quot;20148&quot; value=&quot;5&quot;/&gt;&lt;property id=&quot;20300&quot; value=&quot;Slide 5 - &amp;quot;Mission Driven not Profit Driven&amp;quot;&quot;/&gt;&lt;property id=&quot;20307&quot; value=&quot;314&quot;/&gt;&lt;/object&gt;&lt;object type=&quot;3&quot; unique_id=&quot;10012&quot;&gt;&lt;property id=&quot;20148&quot; value=&quot;5&quot;/&gt;&lt;property id=&quot;20300&quot; value=&quot;Slide 6&quot;/&gt;&lt;property id=&quot;20307&quot; value=&quot;284&quot;/&gt;&lt;/object&gt;&lt;object type=&quot;3&quot; unique_id=&quot;10013&quot;&gt;&lt;property id=&quot;20148&quot; value=&quot;5&quot;/&gt;&lt;property id=&quot;20300&quot; value=&quot;Slide 7&quot;/&gt;&lt;property id=&quot;20307&quot; value=&quot;302&quot;/&gt;&lt;/object&gt;&lt;object type=&quot;3&quot; unique_id=&quot;10014&quot;&gt;&lt;property id=&quot;20148&quot; value=&quot;5&quot;/&gt;&lt;property id=&quot;20300&quot; value=&quot;Slide 9 - &amp;quot; Sources of Revenue for Nonprofits&amp;quot;&quot;/&gt;&lt;property id=&quot;20307&quot; value=&quot;307&quot;/&gt;&lt;/object&gt;&lt;object type=&quot;3&quot; unique_id=&quot;10015&quot;&gt;&lt;property id=&quot;20148&quot; value=&quot;5&quot;/&gt;&lt;property id=&quot;20300&quot; value=&quot;Slide 10&quot;/&gt;&lt;property id=&quot;20307&quot; value=&quot;292&quot;/&gt;&lt;/object&gt;&lt;object type=&quot;3&quot; unique_id=&quot;10016&quot;&gt;&lt;property id=&quot;20148&quot; value=&quot;5&quot;/&gt;&lt;property id=&quot;20300&quot; value=&quot;Slide 11&quot;/&gt;&lt;property id=&quot;20307&quot; value=&quot;293&quot;/&gt;&lt;/object&gt;&lt;object type=&quot;3&quot; unique_id=&quot;10017&quot;&gt;&lt;property id=&quot;20148&quot; value=&quot;5&quot;/&gt;&lt;property id=&quot;20300&quot; value=&quot;Slide 12&quot;/&gt;&lt;property id=&quot;20307&quot; value=&quot;294&quot;/&gt;&lt;/object&gt;&lt;object type=&quot;3&quot; unique_id=&quot;10018&quot;&gt;&lt;property id=&quot;20148&quot; value=&quot;5&quot;/&gt;&lt;property id=&quot;20300&quot; value=&quot;Slide 13&quot;/&gt;&lt;property id=&quot;20307&quot; value=&quot;295&quot;/&gt;&lt;/object&gt;&lt;object type=&quot;3&quot; unique_id=&quot;10019&quot;&gt;&lt;property id=&quot;20148&quot; value=&quot;5&quot;/&gt;&lt;property id=&quot;20300&quot; value=&quot;Slide 14&quot;/&gt;&lt;property id=&quot;20307&quot; value=&quot;296&quot;/&gt;&lt;/object&gt;&lt;object type=&quot;3&quot; unique_id=&quot;10022&quot;&gt;&lt;property id=&quot;20148&quot; value=&quot;5&quot;/&gt;&lt;property id=&quot;20300&quot; value=&quot;Slide 15 - &amp;quot;    Employment in Nonprofits&amp;quot;&quot;/&gt;&lt;property id=&quot;20307&quot; value=&quot;316&quot;/&gt;&lt;/object&gt;&lt;object type=&quot;3&quot; unique_id=&quot;10026&quot;&gt;&lt;property id=&quot;20148&quot; value=&quot;5&quot;/&gt;&lt;property id=&quot;20300&quot; value=&quot;Slide 17&quot;/&gt;&lt;property id=&quot;20307&quot; value=&quot;300&quot;/&gt;&lt;/object&gt;&lt;object type=&quot;3&quot; unique_id=&quot;10028&quot;&gt;&lt;property id=&quot;20148&quot; value=&quot;5&quot;/&gt;&lt;property id=&quot;20300&quot; value=&quot;Slide 19&quot;/&gt;&lt;property id=&quot;20307&quot; value=&quot;289&quot;/&gt;&lt;/object&gt;&lt;object type=&quot;3&quot; unique_id=&quot;10032&quot;&gt;&lt;property id=&quot;20148&quot; value=&quot;5&quot;/&gt;&lt;property id=&quot;20300&quot; value=&quot;Slide 20&quot;/&gt;&lt;property id=&quot;20307&quot; value=&quot;290&quot;/&gt;&lt;/object&gt;&lt;object type=&quot;3&quot; unique_id=&quot;10033&quot;&gt;&lt;property id=&quot;20148&quot; value=&quot;5&quot;/&gt;&lt;property id=&quot;20300&quot; value=&quot;Slide 21&quot;/&gt;&lt;property id=&quot;20307&quot; value=&quot;291&quot;/&gt;&lt;/object&gt;&lt;object type=&quot;3&quot; unique_id=&quot;10035&quot;&gt;&lt;property id=&quot;20148&quot; value=&quot;5&quot;/&gt;&lt;property id=&quot;20300&quot; value=&quot;Slide 22 - &amp;quot;Food for thought…&amp;quot;&quot;/&gt;&lt;property id=&quot;20307&quot; value=&quot;318&quot;/&gt;&lt;/object&gt;&lt;object type=&quot;3&quot; unique_id=&quot;11031&quot;&gt;&lt;property id=&quot;20148&quot; value=&quot;5&quot;/&gt;&lt;property id=&quot;20300&quot; value=&quot;Slide 18&quot;/&gt;&lt;property id=&quot;20307&quot; value=&quot;320&quot;/&gt;&lt;/object&gt;&lt;object type=&quot;3&quot; unique_id=&quot;13653&quot;&gt;&lt;property id=&quot;20148&quot; value=&quot;5&quot;/&gt;&lt;property id=&quot;20300&quot; value=&quot;Slide 8&quot;/&gt;&lt;property id=&quot;20307&quot; value=&quot;323&quot;/&gt;&lt;/object&gt;&lt;object type=&quot;3&quot; unique_id=&quot;14277&quot;&gt;&lt;property id=&quot;20148&quot; value=&quot;5&quot;/&gt;&lt;property id=&quot;20300&quot; value=&quot;Slide 16&quot;/&gt;&lt;property id=&quot;20307&quot; value=&quot;324&quot;/&gt;&lt;/object&gt;&lt;/object&gt;&lt;object type=&quot;8&quot; unique_id=&quot;100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TM34019415[[fn=3D Float]]</Template>
  <TotalTime>11882</TotalTime>
  <Words>980</Words>
  <Application>Microsoft Office PowerPoint</Application>
  <PresentationFormat>On-screen Show (4:3)</PresentationFormat>
  <Paragraphs>148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Ocean</vt:lpstr>
      <vt:lpstr>Ocean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Board of Directors</vt:lpstr>
      <vt:lpstr>The Board of Directors</vt:lpstr>
      <vt:lpstr>The Board of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 class is June 7…</vt:lpstr>
      <vt:lpstr>Food for thought…</vt:lpstr>
    </vt:vector>
  </TitlesOfParts>
  <Company>The Creative America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Tom</cp:lastModifiedBy>
  <cp:revision>298</cp:revision>
  <cp:lastPrinted>2022-05-31T04:56:45Z</cp:lastPrinted>
  <dcterms:created xsi:type="dcterms:W3CDTF">2006-03-24T18:37:21Z</dcterms:created>
  <dcterms:modified xsi:type="dcterms:W3CDTF">2022-05-31T13:33:19Z</dcterms:modified>
</cp:coreProperties>
</file>