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3"/>
  </p:notesMasterIdLst>
  <p:handoutMasterIdLst>
    <p:handoutMasterId r:id="rId24"/>
  </p:handoutMasterIdLst>
  <p:sldIdLst>
    <p:sldId id="261" r:id="rId2"/>
    <p:sldId id="289" r:id="rId3"/>
    <p:sldId id="290" r:id="rId4"/>
    <p:sldId id="291" r:id="rId5"/>
    <p:sldId id="325" r:id="rId6"/>
    <p:sldId id="326" r:id="rId7"/>
    <p:sldId id="327" r:id="rId8"/>
    <p:sldId id="314" r:id="rId9"/>
    <p:sldId id="305" r:id="rId10"/>
    <p:sldId id="306" r:id="rId11"/>
    <p:sldId id="284" r:id="rId12"/>
    <p:sldId id="307" r:id="rId13"/>
    <p:sldId id="302" r:id="rId14"/>
    <p:sldId id="292" r:id="rId15"/>
    <p:sldId id="293" r:id="rId16"/>
    <p:sldId id="294" r:id="rId17"/>
    <p:sldId id="295" r:id="rId18"/>
    <p:sldId id="296" r:id="rId19"/>
    <p:sldId id="300" r:id="rId20"/>
    <p:sldId id="324" r:id="rId21"/>
    <p:sldId id="318" r:id="rId22"/>
  </p:sldIdLst>
  <p:sldSz cx="9144000" cy="6858000" type="screen4x3"/>
  <p:notesSz cx="7010400" cy="92964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993366"/>
    <a:srgbClr val="0099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77736" autoAdjust="0"/>
  </p:normalViewPr>
  <p:slideViewPr>
    <p:cSldViewPr>
      <p:cViewPr varScale="1">
        <p:scale>
          <a:sx n="87" d="100"/>
          <a:sy n="87" d="100"/>
        </p:scale>
        <p:origin x="260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image" Target="../media/image13.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Sheet1!$B$2</c:f>
              <c:strCache>
                <c:ptCount val="1"/>
                <c:pt idx="0">
                  <c:v>Fees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Education</c:v>
                </c:pt>
                <c:pt idx="1">
                  <c:v>Arts &amp; Recreation</c:v>
                </c:pt>
                <c:pt idx="2">
                  <c:v>Health Care</c:v>
                </c:pt>
                <c:pt idx="3">
                  <c:v>Social Services</c:v>
                </c:pt>
                <c:pt idx="4">
                  <c:v>Civic &amp; Other</c:v>
                </c:pt>
              </c:strCache>
            </c:strRef>
          </c:cat>
          <c:val>
            <c:numRef>
              <c:f>Sheet1!$B$3:$B$7</c:f>
              <c:numCache>
                <c:formatCode>General</c:formatCode>
                <c:ptCount val="5"/>
                <c:pt idx="0">
                  <c:v>72</c:v>
                </c:pt>
                <c:pt idx="1">
                  <c:v>53</c:v>
                </c:pt>
                <c:pt idx="2">
                  <c:v>47</c:v>
                </c:pt>
                <c:pt idx="3">
                  <c:v>45</c:v>
                </c:pt>
                <c:pt idx="4">
                  <c:v>30</c:v>
                </c:pt>
              </c:numCache>
            </c:numRef>
          </c:val>
          <c:extLst>
            <c:ext xmlns:c16="http://schemas.microsoft.com/office/drawing/2014/chart" uri="{C3380CC4-5D6E-409C-BE32-E72D297353CC}">
              <c16:uniqueId val="{00000000-8E8E-48F9-85BC-97DC457B2885}"/>
            </c:ext>
          </c:extLst>
        </c:ser>
        <c:ser>
          <c:idx val="1"/>
          <c:order val="1"/>
          <c:tx>
            <c:strRef>
              <c:f>Sheet1!$C$2</c:f>
              <c:strCache>
                <c:ptCount val="1"/>
                <c:pt idx="0">
                  <c:v>Government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Education</c:v>
                </c:pt>
                <c:pt idx="1">
                  <c:v>Arts &amp; Recreation</c:v>
                </c:pt>
                <c:pt idx="2">
                  <c:v>Health Care</c:v>
                </c:pt>
                <c:pt idx="3">
                  <c:v>Social Services</c:v>
                </c:pt>
                <c:pt idx="4">
                  <c:v>Civic &amp; Other</c:v>
                </c:pt>
              </c:strCache>
            </c:strRef>
          </c:cat>
          <c:val>
            <c:numRef>
              <c:f>Sheet1!$C$3:$C$7</c:f>
              <c:numCache>
                <c:formatCode>General</c:formatCode>
                <c:ptCount val="5"/>
                <c:pt idx="0">
                  <c:v>15</c:v>
                </c:pt>
                <c:pt idx="1">
                  <c:v>10</c:v>
                </c:pt>
                <c:pt idx="2">
                  <c:v>50</c:v>
                </c:pt>
                <c:pt idx="3">
                  <c:v>38</c:v>
                </c:pt>
                <c:pt idx="4">
                  <c:v>16</c:v>
                </c:pt>
              </c:numCache>
            </c:numRef>
          </c:val>
          <c:extLst>
            <c:ext xmlns:c16="http://schemas.microsoft.com/office/drawing/2014/chart" uri="{C3380CC4-5D6E-409C-BE32-E72D297353CC}">
              <c16:uniqueId val="{00000001-8E8E-48F9-85BC-97DC457B2885}"/>
            </c:ext>
          </c:extLst>
        </c:ser>
        <c:ser>
          <c:idx val="2"/>
          <c:order val="2"/>
          <c:tx>
            <c:strRef>
              <c:f>Sheet1!$D$2</c:f>
              <c:strCache>
                <c:ptCount val="1"/>
                <c:pt idx="0">
                  <c:v>Philanthropy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Education</c:v>
                </c:pt>
                <c:pt idx="1">
                  <c:v>Arts &amp; Recreation</c:v>
                </c:pt>
                <c:pt idx="2">
                  <c:v>Health Care</c:v>
                </c:pt>
                <c:pt idx="3">
                  <c:v>Social Services</c:v>
                </c:pt>
                <c:pt idx="4">
                  <c:v>Civic &amp; Other</c:v>
                </c:pt>
              </c:strCache>
            </c:strRef>
          </c:cat>
          <c:val>
            <c:numRef>
              <c:f>Sheet1!$D$3:$D$7</c:f>
              <c:numCache>
                <c:formatCode>General</c:formatCode>
                <c:ptCount val="5"/>
                <c:pt idx="0">
                  <c:v>10</c:v>
                </c:pt>
                <c:pt idx="1">
                  <c:v>14</c:v>
                </c:pt>
                <c:pt idx="2">
                  <c:v>3</c:v>
                </c:pt>
                <c:pt idx="3">
                  <c:v>17</c:v>
                </c:pt>
                <c:pt idx="4">
                  <c:v>54</c:v>
                </c:pt>
              </c:numCache>
            </c:numRef>
          </c:val>
          <c:extLst>
            <c:ext xmlns:c16="http://schemas.microsoft.com/office/drawing/2014/chart" uri="{C3380CC4-5D6E-409C-BE32-E72D297353CC}">
              <c16:uniqueId val="{00000002-8E8E-48F9-85BC-97DC457B2885}"/>
            </c:ext>
          </c:extLst>
        </c:ser>
        <c:dLbls>
          <c:showLegendKey val="0"/>
          <c:showVal val="0"/>
          <c:showCatName val="0"/>
          <c:showSerName val="0"/>
          <c:showPercent val="0"/>
          <c:showBubbleSize val="0"/>
        </c:dLbls>
        <c:gapWidth val="150"/>
        <c:overlap val="100"/>
        <c:axId val="387859200"/>
        <c:axId val="387860736"/>
      </c:barChart>
      <c:catAx>
        <c:axId val="387859200"/>
        <c:scaling>
          <c:orientation val="minMax"/>
        </c:scaling>
        <c:delete val="0"/>
        <c:axPos val="b"/>
        <c:numFmt formatCode="General" sourceLinked="0"/>
        <c:majorTickMark val="out"/>
        <c:minorTickMark val="none"/>
        <c:tickLblPos val="nextTo"/>
        <c:crossAx val="387860736"/>
        <c:crosses val="autoZero"/>
        <c:auto val="1"/>
        <c:lblAlgn val="ctr"/>
        <c:lblOffset val="100"/>
        <c:noMultiLvlLbl val="0"/>
      </c:catAx>
      <c:valAx>
        <c:axId val="387860736"/>
        <c:scaling>
          <c:orientation val="minMax"/>
        </c:scaling>
        <c:delete val="0"/>
        <c:axPos val="l"/>
        <c:majorGridlines>
          <c:spPr>
            <a:ln>
              <a:solidFill>
                <a:schemeClr val="bg1"/>
              </a:solidFill>
            </a:ln>
          </c:spPr>
        </c:majorGridlines>
        <c:numFmt formatCode="0%" sourceLinked="1"/>
        <c:majorTickMark val="out"/>
        <c:minorTickMark val="none"/>
        <c:tickLblPos val="nextTo"/>
        <c:crossAx val="387859200"/>
        <c:crosses val="autoZero"/>
        <c:crossBetween val="between"/>
      </c:valAx>
      <c:spPr>
        <a:ln w="25400">
          <a:solidFill>
            <a:schemeClr val="bg1"/>
          </a:solidFill>
        </a:ln>
      </c:spPr>
    </c:plotArea>
    <c:legend>
      <c:legendPos val="r"/>
      <c:overlay val="0"/>
    </c:legend>
    <c:plotVisOnly val="1"/>
    <c:dispBlanksAs val="gap"/>
    <c:showDLblsOverMax val="0"/>
  </c:chart>
  <c:spPr>
    <a:blipFill>
      <a:blip xmlns:r="http://schemas.openxmlformats.org/officeDocument/2006/relationships" r:embed="rId1"/>
      <a:tile tx="0" ty="0" sx="100000" sy="100000" flip="none" algn="tl"/>
    </a:blipFill>
    <a:ln w="25400">
      <a:solidFill>
        <a:schemeClr val="bg1"/>
      </a:solidFill>
    </a:ln>
  </c:spPr>
  <c:txPr>
    <a:bodyPr/>
    <a:lstStyle/>
    <a:p>
      <a:pPr>
        <a:defRPr>
          <a:solidFill>
            <a:schemeClr val="bg1"/>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10752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10752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r>
              <a:rPr lang="en-US"/>
              <a:t>Nonprofit Basics</a:t>
            </a:r>
          </a:p>
        </p:txBody>
      </p:sp>
      <p:sp>
        <p:nvSpPr>
          <p:cNvPr id="10752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320D8A5D-D5B1-4A69-A831-3F5FC05991C4}" type="slidenum">
              <a:rPr lang="en-US"/>
              <a:pPr/>
              <a:t>‹#›</a:t>
            </a:fld>
            <a:endParaRPr lang="en-US"/>
          </a:p>
        </p:txBody>
      </p:sp>
    </p:spTree>
    <p:extLst>
      <p:ext uri="{BB962C8B-B14F-4D97-AF65-F5344CB8AC3E}">
        <p14:creationId xmlns:p14="http://schemas.microsoft.com/office/powerpoint/2010/main" val="29403326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r>
              <a:rPr lang="en-US"/>
              <a:t>Nonprofit Basics</a:t>
            </a:r>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5BCB1FB0-5CA5-43C4-8762-5881A4EE502B}" type="slidenum">
              <a:rPr lang="en-US"/>
              <a:pPr/>
              <a:t>‹#›</a:t>
            </a:fld>
            <a:endParaRPr lang="en-US"/>
          </a:p>
        </p:txBody>
      </p:sp>
    </p:spTree>
    <p:extLst>
      <p:ext uri="{BB962C8B-B14F-4D97-AF65-F5344CB8AC3E}">
        <p14:creationId xmlns:p14="http://schemas.microsoft.com/office/powerpoint/2010/main" val="283479533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inyurl.com/C101-NP-JamBoar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FFD94-15D0-4BBB-B611-F22BC4271E40}"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baseline="0" dirty="0"/>
          </a:p>
          <a:p>
            <a:endParaRPr lang="en-US" dirty="0"/>
          </a:p>
        </p:txBody>
      </p:sp>
      <p:sp>
        <p:nvSpPr>
          <p:cNvPr id="2" name="Footer Placeholder 1">
            <a:extLst>
              <a:ext uri="{FF2B5EF4-FFF2-40B4-BE49-F238E27FC236}">
                <a16:creationId xmlns:a16="http://schemas.microsoft.com/office/drawing/2014/main" id="{9A523929-BD01-4A9B-A776-09D764F2256A}"/>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9655FA-8D81-4294-8E5E-9C6C26D30D5B}" type="slidenum">
              <a:rPr lang="en-US"/>
              <a:pPr/>
              <a:t>10</a:t>
            </a:fld>
            <a:endParaRPr lang="en-US"/>
          </a:p>
        </p:txBody>
      </p:sp>
      <p:sp>
        <p:nvSpPr>
          <p:cNvPr id="11571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Arial" charset="0"/>
              </a:defRPr>
            </a:lvl1pPr>
            <a:lvl2pPr marL="757238" indent="-292100" defTabSz="931863">
              <a:defRPr>
                <a:solidFill>
                  <a:schemeClr val="tx1"/>
                </a:solidFill>
                <a:latin typeface="Arial" charset="0"/>
              </a:defRPr>
            </a:lvl2pPr>
            <a:lvl3pPr marL="1165225" indent="-233363" defTabSz="931863">
              <a:defRPr>
                <a:solidFill>
                  <a:schemeClr val="tx1"/>
                </a:solidFill>
                <a:latin typeface="Arial" charset="0"/>
              </a:defRPr>
            </a:lvl3pPr>
            <a:lvl4pPr marL="1630363" indent="-233363" defTabSz="931863">
              <a:defRPr>
                <a:solidFill>
                  <a:schemeClr val="tx1"/>
                </a:solidFill>
                <a:latin typeface="Arial" charset="0"/>
              </a:defRPr>
            </a:lvl4pPr>
            <a:lvl5pPr marL="2097088" indent="-233363" defTabSz="931863">
              <a:defRPr>
                <a:solidFill>
                  <a:schemeClr val="tx1"/>
                </a:solidFill>
                <a:latin typeface="Arial" charset="0"/>
              </a:defRPr>
            </a:lvl5pPr>
            <a:lvl6pPr marL="2554288" indent="-233363" defTabSz="931863" fontAlgn="base">
              <a:spcBef>
                <a:spcPct val="0"/>
              </a:spcBef>
              <a:spcAft>
                <a:spcPct val="0"/>
              </a:spcAft>
              <a:defRPr>
                <a:solidFill>
                  <a:schemeClr val="tx1"/>
                </a:solidFill>
                <a:latin typeface="Arial" charset="0"/>
              </a:defRPr>
            </a:lvl6pPr>
            <a:lvl7pPr marL="3011488" indent="-233363" defTabSz="931863" fontAlgn="base">
              <a:spcBef>
                <a:spcPct val="0"/>
              </a:spcBef>
              <a:spcAft>
                <a:spcPct val="0"/>
              </a:spcAft>
              <a:defRPr>
                <a:solidFill>
                  <a:schemeClr val="tx1"/>
                </a:solidFill>
                <a:latin typeface="Arial" charset="0"/>
              </a:defRPr>
            </a:lvl7pPr>
            <a:lvl8pPr marL="3468688" indent="-233363" defTabSz="931863" fontAlgn="base">
              <a:spcBef>
                <a:spcPct val="0"/>
              </a:spcBef>
              <a:spcAft>
                <a:spcPct val="0"/>
              </a:spcAft>
              <a:defRPr>
                <a:solidFill>
                  <a:schemeClr val="tx1"/>
                </a:solidFill>
                <a:latin typeface="Arial" charset="0"/>
              </a:defRPr>
            </a:lvl8pPr>
            <a:lvl9pPr marL="3925888" indent="-233363" defTabSz="931863" fontAlgn="base">
              <a:spcBef>
                <a:spcPct val="0"/>
              </a:spcBef>
              <a:spcAft>
                <a:spcPct val="0"/>
              </a:spcAft>
              <a:defRPr>
                <a:solidFill>
                  <a:schemeClr val="tx1"/>
                </a:solidFill>
                <a:latin typeface="Arial" charset="0"/>
              </a:defRPr>
            </a:lvl9pPr>
          </a:lstStyle>
          <a:p>
            <a:pPr algn="r" eaLnBrk="1" hangingPunct="1"/>
            <a:fld id="{75ED233A-7C89-46F8-8AEE-FBBA458BD10F}" type="slidenum">
              <a:rPr lang="en-US" sz="1200"/>
              <a:pPr algn="r" eaLnBrk="1" hangingPunct="1"/>
              <a:t>10</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p:txBody>
          <a:bodyPr/>
          <a:lstStyle/>
          <a:p>
            <a:r>
              <a:rPr lang="en-US" dirty="0"/>
              <a:t>Many of these organizations are single issue organizations, especially human and civil rights and environmental organizations, and a number of the organizations have been formed by diverse groups of individuals and communities. Think</a:t>
            </a:r>
            <a:r>
              <a:rPr lang="en-US" baseline="0" dirty="0"/>
              <a:t> about your typical week and see if you can count how many nonprofit organizations you interact with.</a:t>
            </a:r>
            <a:endParaRPr lang="en-US" dirty="0"/>
          </a:p>
        </p:txBody>
      </p:sp>
      <p:sp>
        <p:nvSpPr>
          <p:cNvPr id="2" name="Footer Placeholder 1">
            <a:extLst>
              <a:ext uri="{FF2B5EF4-FFF2-40B4-BE49-F238E27FC236}">
                <a16:creationId xmlns:a16="http://schemas.microsoft.com/office/drawing/2014/main" id="{1AF991AB-5B50-440E-8648-7B15BBAC08E7}"/>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12C98-C99E-4885-8939-64224E5DAFB8}" type="slidenum">
              <a:rPr lang="en-US"/>
              <a:pPr/>
              <a:t>11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a:t>The key distinction here is that nonprofits exist to fulfill UNMET NEEDS unsatisfied by Government or</a:t>
            </a:r>
            <a:r>
              <a:rPr lang="en-US" baseline="0" dirty="0"/>
              <a:t> the Private Sector (remember the herd of elephants?). The goal is NOT to make money and extract PROFIT but rather to SERVE. </a:t>
            </a:r>
          </a:p>
          <a:p>
            <a:endParaRPr lang="en-US" dirty="0"/>
          </a:p>
          <a:p>
            <a:r>
              <a:rPr lang="en-US" dirty="0"/>
              <a:t>Unlike for-profit companies</a:t>
            </a:r>
            <a:r>
              <a:rPr lang="en-US" baseline="0" dirty="0"/>
              <a:t> which are owned by individuals or shareholders – no one really owns a nonprofit. It may be founded by a powerful person who is the CEO or director – but that person does not “own” the organization and can’t sell it. In this sense the nonprofit’s board of directors acts as a steward for the organization, guiding it on behalf of the community and keeping it “honest,” so to speak, and focused on its MISSION. Revenues may be earned, of course – think of the tuition you pay to Adler – and nonprofit executives can be well compensated. But if the nonprofit earns more money than it spends – we don’t call that sum “profit” as it is “revenue in excess of expenses” and that sum is to be put back INTO the organization to further programming. No shareholder dividends are issued as there are no shareholders. </a:t>
            </a:r>
          </a:p>
          <a:p>
            <a:endParaRPr lang="en-US" baseline="0" dirty="0"/>
          </a:p>
          <a:p>
            <a:r>
              <a:rPr lang="en-US" baseline="0" dirty="0"/>
              <a:t>And here is another key distinction that follows from all the others – the users who consume a nonprofit service never pay the full cost of providing that service.</a:t>
            </a:r>
            <a:endParaRPr lang="en-US" dirty="0"/>
          </a:p>
        </p:txBody>
      </p:sp>
      <p:sp>
        <p:nvSpPr>
          <p:cNvPr id="2" name="Footer Placeholder 1">
            <a:extLst>
              <a:ext uri="{FF2B5EF4-FFF2-40B4-BE49-F238E27FC236}">
                <a16:creationId xmlns:a16="http://schemas.microsoft.com/office/drawing/2014/main" id="{E25CAE64-C83F-4878-B8E5-8A2F951D4D8D}"/>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where nonprofits</a:t>
            </a:r>
            <a:r>
              <a:rPr lang="en-US" baseline="0" dirty="0"/>
              <a:t> get their money. We generally think of two big buckets – “Earned” income is from services and fees and “Unearned” or “Donated” income is from gifts of all sorts. Your tuition to Adler would be an example of “sales of goods and </a:t>
            </a:r>
            <a:r>
              <a:rPr lang="en-US" baseline="0"/>
              <a:t>services.”</a:t>
            </a:r>
            <a:endParaRPr lang="en-US"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12</a:t>
            </a:fld>
            <a:endParaRPr lang="en-US"/>
          </a:p>
        </p:txBody>
      </p:sp>
      <p:sp>
        <p:nvSpPr>
          <p:cNvPr id="5" name="Footer Placeholder 4">
            <a:extLst>
              <a:ext uri="{FF2B5EF4-FFF2-40B4-BE49-F238E27FC236}">
                <a16:creationId xmlns:a16="http://schemas.microsoft.com/office/drawing/2014/main" id="{D7D2E304-1209-44A5-8061-8A6B6E87DBAB}"/>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359085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worth</a:t>
            </a:r>
            <a:r>
              <a:rPr lang="en-US" baseline="0" dirty="0"/>
              <a:t> repeating. Nonprofits provide services to people who do not pay the FULL cost of providing that service. In many cases the users pay nothing whatsoever. Does this sound odd? Think of any nonprofit you engage with – including Adler University – despite the fact that you pay a fee, if you add up all the users of the service and total up ALL their fees, you will not approach the total COST of operating the organization. More on revenue in a moment…</a:t>
            </a:r>
            <a:endParaRPr lang="en-US"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13</a:t>
            </a:fld>
            <a:endParaRPr lang="en-US"/>
          </a:p>
        </p:txBody>
      </p:sp>
      <p:sp>
        <p:nvSpPr>
          <p:cNvPr id="5" name="Footer Placeholder 4">
            <a:extLst>
              <a:ext uri="{FF2B5EF4-FFF2-40B4-BE49-F238E27FC236}">
                <a16:creationId xmlns:a16="http://schemas.microsoft.com/office/drawing/2014/main" id="{A80365F6-99A5-46B4-890D-29885D95B1DC}"/>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1213405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F64C4-A58C-4FE9-8CB7-174A8BA88208}" type="slidenum">
              <a:rPr lang="en-US"/>
              <a:pPr/>
              <a:t>14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dirty="0"/>
              <a:t>This</a:t>
            </a:r>
            <a:r>
              <a:rPr lang="en-US" baseline="0" dirty="0"/>
              <a:t> chart shows the percentage of revenues nonprofits enjoy from different sources. We are most interested in the light blue portion that indicates the percentage that FEES represents for different types of nonprofits. Across the entire sector, the average is 49% for “Fees for services” – what is the major conclusion you draw from this chart?</a:t>
            </a:r>
            <a:endParaRPr lang="en-US" dirty="0"/>
          </a:p>
        </p:txBody>
      </p:sp>
      <p:sp>
        <p:nvSpPr>
          <p:cNvPr id="2" name="Footer Placeholder 1">
            <a:extLst>
              <a:ext uri="{FF2B5EF4-FFF2-40B4-BE49-F238E27FC236}">
                <a16:creationId xmlns:a16="http://schemas.microsoft.com/office/drawing/2014/main" id="{C2EB8AE8-555E-4A41-B63F-A3D841602B59}"/>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5CD90-4168-4FCD-95C2-22B1094512E5}" type="slidenum">
              <a:rPr lang="en-US"/>
              <a:pPr/>
              <a:t>15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a:t>How big is the Nonprofit</a:t>
            </a:r>
            <a:r>
              <a:rPr lang="en-US" baseline="0" dirty="0"/>
              <a:t> Sector in America? Big. Very big.</a:t>
            </a:r>
            <a:endParaRPr lang="en-US" dirty="0"/>
          </a:p>
        </p:txBody>
      </p:sp>
      <p:sp>
        <p:nvSpPr>
          <p:cNvPr id="2" name="Footer Placeholder 1">
            <a:extLst>
              <a:ext uri="{FF2B5EF4-FFF2-40B4-BE49-F238E27FC236}">
                <a16:creationId xmlns:a16="http://schemas.microsoft.com/office/drawing/2014/main" id="{654459A1-7996-4B1E-A3AF-EADA55043D18}"/>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A879B-9479-471C-A6C1-A69D14EB3BB9}" type="slidenum">
              <a:rPr lang="en-US"/>
              <a:pPr/>
              <a:t>16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dirty="0"/>
              <a:t>There are almost TWO MILLION</a:t>
            </a:r>
            <a:r>
              <a:rPr lang="en-US" baseline="0" dirty="0"/>
              <a:t> nonprofits in America. Of the charity/service/expressive type organizations – the 501 c 3 organizations that we are most familiar with over 1.4 million! I c stars would be seen as an “education” organization</a:t>
            </a:r>
          </a:p>
          <a:p>
            <a:r>
              <a:rPr lang="en-US" baseline="0" dirty="0"/>
              <a:t>and would be that company. Other examples of nonprofits NOT in this classification – cemeteries, labor unions, trade associations, veterans' groups. Also – houses of worship are NOT required to register with the Internal Revenue Service</a:t>
            </a:r>
          </a:p>
          <a:p>
            <a:r>
              <a:rPr lang="en-US" baseline="0" dirty="0"/>
              <a:t>so the # of “Religion Related” organizations is much higher than shown here.</a:t>
            </a:r>
            <a:endParaRPr lang="en-US" dirty="0"/>
          </a:p>
        </p:txBody>
      </p:sp>
      <p:sp>
        <p:nvSpPr>
          <p:cNvPr id="2" name="Footer Placeholder 1">
            <a:extLst>
              <a:ext uri="{FF2B5EF4-FFF2-40B4-BE49-F238E27FC236}">
                <a16:creationId xmlns:a16="http://schemas.microsoft.com/office/drawing/2014/main" id="{A2564CAE-E6FA-443B-86BC-8BBAC06C31D1}"/>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93B01-26EE-4A0E-8F5D-6F7C12C2CA73}" type="slidenum">
              <a:rPr lang="en-US"/>
              <a:pPr/>
              <a:t>17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In 2020 over $47` BILLION was contributed to America’s nonprofit organizations!</a:t>
            </a:r>
            <a:r>
              <a:rPr lang="en-US" baseline="0" dirty="0"/>
              <a:t> The biggest chunk by far was from individuals. This is always the case. In 2020 people gave $324 BILLION to charitable organizations! Do YOU give to organizations? Think about why or why not. What makes you donate? Put in the chat.</a:t>
            </a:r>
          </a:p>
          <a:p>
            <a:endParaRPr lang="en-US" baseline="0" dirty="0"/>
          </a:p>
          <a:p>
            <a:endParaRPr lang="en-US" dirty="0"/>
          </a:p>
        </p:txBody>
      </p:sp>
      <p:sp>
        <p:nvSpPr>
          <p:cNvPr id="2" name="Footer Placeholder 1">
            <a:extLst>
              <a:ext uri="{FF2B5EF4-FFF2-40B4-BE49-F238E27FC236}">
                <a16:creationId xmlns:a16="http://schemas.microsoft.com/office/drawing/2014/main" id="{E86ED962-E37A-4428-9565-04EFE0EECA07}"/>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16218-845F-40FE-B552-9FE175A930D2}" type="slidenum">
              <a:rPr lang="en-US"/>
              <a:pPr/>
              <a:t>18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dirty="0"/>
              <a:t> </a:t>
            </a:r>
          </a:p>
        </p:txBody>
      </p:sp>
      <p:sp>
        <p:nvSpPr>
          <p:cNvPr id="2" name="Footer Placeholder 1">
            <a:extLst>
              <a:ext uri="{FF2B5EF4-FFF2-40B4-BE49-F238E27FC236}">
                <a16:creationId xmlns:a16="http://schemas.microsoft.com/office/drawing/2014/main" id="{067515E9-1D7D-48D5-B424-8B0F43507C14}"/>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3254E-5AB9-4C1E-BEC0-170117BD4B4D}" type="slidenum">
              <a:rPr lang="en-US"/>
              <a:pPr/>
              <a:t>19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There are a LOT of nonprofits in Illinois!</a:t>
            </a:r>
          </a:p>
        </p:txBody>
      </p:sp>
      <p:sp>
        <p:nvSpPr>
          <p:cNvPr id="2" name="Footer Placeholder 1">
            <a:extLst>
              <a:ext uri="{FF2B5EF4-FFF2-40B4-BE49-F238E27FC236}">
                <a16:creationId xmlns:a16="http://schemas.microsoft.com/office/drawing/2014/main" id="{22BC9C21-8F97-4751-A820-B80507A71C36}"/>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Finally,</a:t>
            </a:r>
            <a:r>
              <a:rPr lang="en-US" baseline="0" dirty="0"/>
              <a:t> we want to reflect on WHY nonprofits are such a big deal in America.</a:t>
            </a:r>
            <a:endParaRPr lang="en-US" dirty="0"/>
          </a:p>
        </p:txBody>
      </p:sp>
      <p:sp>
        <p:nvSpPr>
          <p:cNvPr id="2" name="Footer Placeholder 1">
            <a:extLst>
              <a:ext uri="{FF2B5EF4-FFF2-40B4-BE49-F238E27FC236}">
                <a16:creationId xmlns:a16="http://schemas.microsoft.com/office/drawing/2014/main" id="{532C1233-1E50-428F-9D53-9D56871D9125}"/>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America’s nonprofits can do very little without</a:t>
            </a:r>
            <a:r>
              <a:rPr lang="en-US" baseline="0" dirty="0"/>
              <a:t> her millions of volunteers. In 2018 77.3 million adults in the USA volunteered an astonishing 6.9 billion worth an estimated $167 billion. Millions more are helping friends and family and doing favors for neighbors – making the real total of “helping labor” off the charts.</a:t>
            </a:r>
            <a:br>
              <a:rPr lang="en-US" baseline="0" dirty="0"/>
            </a:br>
            <a:endParaRPr lang="en-US" baseline="0" dirty="0"/>
          </a:p>
          <a:p>
            <a:r>
              <a:rPr lang="en-US" baseline="0" dirty="0"/>
              <a:t>Have YOU volunteered for an organization or cause? Why? Why not?</a:t>
            </a:r>
            <a:endParaRPr lang="en-US"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20</a:t>
            </a:fld>
            <a:endParaRPr lang="en-US"/>
          </a:p>
        </p:txBody>
      </p:sp>
      <p:sp>
        <p:nvSpPr>
          <p:cNvPr id="5" name="Footer Placeholder 4">
            <a:extLst>
              <a:ext uri="{FF2B5EF4-FFF2-40B4-BE49-F238E27FC236}">
                <a16:creationId xmlns:a16="http://schemas.microsoft.com/office/drawing/2014/main" id="{8C623701-1131-4D70-965F-011EC4244C48}"/>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369598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 want to leave you with a quote that is</a:t>
            </a:r>
            <a:r>
              <a:rPr lang="en-US" baseline="0" dirty="0"/>
              <a:t> affixed to the wall above my desk at home. </a:t>
            </a:r>
            <a:endParaRPr lang="en-US"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21</a:t>
            </a:fld>
            <a:endParaRPr lang="en-US"/>
          </a:p>
        </p:txBody>
      </p:sp>
      <p:sp>
        <p:nvSpPr>
          <p:cNvPr id="5" name="Footer Placeholder 4">
            <a:extLst>
              <a:ext uri="{FF2B5EF4-FFF2-40B4-BE49-F238E27FC236}">
                <a16:creationId xmlns:a16="http://schemas.microsoft.com/office/drawing/2014/main" id="{E8B1D2D0-8DF3-4F1E-905D-226059609F3F}"/>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139994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1FF29-DF8D-4087-9A88-5050C9E26F76}" type="slidenum">
              <a:rPr lang="en-US"/>
              <a:pPr/>
              <a:t>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A young Frenchman,</a:t>
            </a:r>
            <a:r>
              <a:rPr lang="en-US" baseline="0" dirty="0"/>
              <a:t> Alex de Tocqueville, travelled throughout America in 1832. His memoirs of that journey were published as “Democracy in America” and it is still studied for its perceptive take on our country and how we operate. </a:t>
            </a:r>
            <a:endParaRPr lang="en-US" dirty="0"/>
          </a:p>
        </p:txBody>
      </p:sp>
      <p:sp>
        <p:nvSpPr>
          <p:cNvPr id="2" name="Footer Placeholder 1">
            <a:extLst>
              <a:ext uri="{FF2B5EF4-FFF2-40B4-BE49-F238E27FC236}">
                <a16:creationId xmlns:a16="http://schemas.microsoft.com/office/drawing/2014/main" id="{7E1886D7-9893-4C21-A477-DB41CD0E63C6}"/>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9CD94-DDFF-480F-B2C5-2F52A835675A}" type="slidenum">
              <a:rPr lang="en-US"/>
              <a:pPr/>
              <a:t>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t>Alex was astounded by all the clubs, groups and associations he came upon. His remarks</a:t>
            </a:r>
            <a:r>
              <a:rPr lang="en-US" baseline="0" dirty="0"/>
              <a:t> captured an essential truth about Americans DO democracy. We get TOGETHER to collaborate, cooperate, co-create and co-organize.  </a:t>
            </a:r>
          </a:p>
          <a:p>
            <a:endParaRPr lang="en-US" baseline="0" dirty="0"/>
          </a:p>
          <a:p>
            <a:r>
              <a:rPr lang="en-US" baseline="0" dirty="0"/>
              <a:t>You’ll note that the contrast between three countries is stark. In France it will be the government that proposes and disposes for problem solving. In England it will be a man of rank (and title). But here, in America, it will be an association of folks who will be driving progress.</a:t>
            </a:r>
            <a:endParaRPr lang="en-US" dirty="0"/>
          </a:p>
        </p:txBody>
      </p:sp>
      <p:sp>
        <p:nvSpPr>
          <p:cNvPr id="2" name="Footer Placeholder 1">
            <a:extLst>
              <a:ext uri="{FF2B5EF4-FFF2-40B4-BE49-F238E27FC236}">
                <a16:creationId xmlns:a16="http://schemas.microsoft.com/office/drawing/2014/main" id="{817BBF53-8EF3-4288-9DE0-BE314BEDC8A2}"/>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summary from Introduction Survey</a:t>
            </a:r>
          </a:p>
        </p:txBody>
      </p:sp>
      <p:sp>
        <p:nvSpPr>
          <p:cNvPr id="4" name="Slide Number Placeholder 3"/>
          <p:cNvSpPr>
            <a:spLocks noGrp="1"/>
          </p:cNvSpPr>
          <p:nvPr>
            <p:ph type="sldNum" sz="quarter" idx="5"/>
          </p:nvPr>
        </p:nvSpPr>
        <p:spPr/>
        <p:txBody>
          <a:bodyPr/>
          <a:lstStyle/>
          <a:p>
            <a:fld id="{5BCB1FB0-5CA5-43C4-8762-5881A4EE502B}" type="slidenum">
              <a:rPr lang="en-US" smtClean="0"/>
              <a:pPr/>
              <a:t>5</a:t>
            </a:fld>
            <a:endParaRPr lang="en-US"/>
          </a:p>
        </p:txBody>
      </p:sp>
      <p:sp>
        <p:nvSpPr>
          <p:cNvPr id="5" name="Footer Placeholder 4">
            <a:extLst>
              <a:ext uri="{FF2B5EF4-FFF2-40B4-BE49-F238E27FC236}">
                <a16:creationId xmlns:a16="http://schemas.microsoft.com/office/drawing/2014/main" id="{9FB38A07-1B5A-4ABC-8CBF-1271F8603150}"/>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411660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will break up into 3 groups now – each group to focus on one of the three sectors. When you arrive in your groups – pick one person to report back. Use the </a:t>
            </a:r>
            <a:r>
              <a:rPr lang="en-US" dirty="0" err="1"/>
              <a:t>JamBoards</a:t>
            </a:r>
            <a:r>
              <a:rPr lang="en-US" dirty="0"/>
              <a:t> at </a:t>
            </a:r>
            <a:r>
              <a:rPr lang="en-US" dirty="0">
                <a:solidFill>
                  <a:srgbClr val="212529"/>
                </a:solidFill>
                <a:effectLst/>
                <a:hlinkClick r:id="rId3"/>
              </a:rPr>
              <a:t>www.tinyurl.com/C101-NP-JamBoard</a:t>
            </a:r>
            <a:r>
              <a:rPr lang="en-US" dirty="0">
                <a:solidFill>
                  <a:srgbClr val="212529"/>
                </a:solidFill>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5BCB1FB0-5CA5-43C4-8762-5881A4EE502B}" type="slidenum">
              <a:rPr lang="en-US" smtClean="0"/>
              <a:pPr/>
              <a:t>6</a:t>
            </a:fld>
            <a:endParaRPr lang="en-US"/>
          </a:p>
        </p:txBody>
      </p:sp>
      <p:sp>
        <p:nvSpPr>
          <p:cNvPr id="5" name="Footer Placeholder 4">
            <a:extLst>
              <a:ext uri="{FF2B5EF4-FFF2-40B4-BE49-F238E27FC236}">
                <a16:creationId xmlns:a16="http://schemas.microsoft.com/office/drawing/2014/main" id="{7CB07245-F7C7-4BE5-8954-F280ACF2733B}"/>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380423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Report back – 3 minutes each</a:t>
            </a:r>
          </a:p>
          <a:p>
            <a:endParaRPr lang="en-US" dirty="0"/>
          </a:p>
        </p:txBody>
      </p:sp>
      <p:sp>
        <p:nvSpPr>
          <p:cNvPr id="4" name="Slide Number Placeholder 3"/>
          <p:cNvSpPr>
            <a:spLocks noGrp="1"/>
          </p:cNvSpPr>
          <p:nvPr>
            <p:ph type="sldNum" sz="quarter" idx="5"/>
          </p:nvPr>
        </p:nvSpPr>
        <p:spPr/>
        <p:txBody>
          <a:bodyPr/>
          <a:lstStyle/>
          <a:p>
            <a:fld id="{5BCB1FB0-5CA5-43C4-8762-5881A4EE502B}" type="slidenum">
              <a:rPr lang="en-US" smtClean="0"/>
              <a:pPr/>
              <a:t>7</a:t>
            </a:fld>
            <a:endParaRPr lang="en-US"/>
          </a:p>
        </p:txBody>
      </p:sp>
      <p:sp>
        <p:nvSpPr>
          <p:cNvPr id="5" name="Footer Placeholder 4">
            <a:extLst>
              <a:ext uri="{FF2B5EF4-FFF2-40B4-BE49-F238E27FC236}">
                <a16:creationId xmlns:a16="http://schemas.microsoft.com/office/drawing/2014/main" id="{8F0D8629-E80A-4057-AD48-E0179FC64F97}"/>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334094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DA5735-AE19-4BA1-8439-E3EB63E9533B}" type="slidenum">
              <a:rPr lang="en-US"/>
              <a:pPr/>
              <a:t>8</a:t>
            </a:fld>
            <a:endParaRPr lang="en-US"/>
          </a:p>
        </p:txBody>
      </p:sp>
      <p:sp>
        <p:nvSpPr>
          <p:cNvPr id="12800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Arial" charset="0"/>
              </a:defRPr>
            </a:lvl1pPr>
            <a:lvl2pPr marL="757238" indent="-292100" defTabSz="931863">
              <a:defRPr>
                <a:solidFill>
                  <a:schemeClr val="tx1"/>
                </a:solidFill>
                <a:latin typeface="Arial" charset="0"/>
              </a:defRPr>
            </a:lvl2pPr>
            <a:lvl3pPr marL="1165225" indent="-233363" defTabSz="931863">
              <a:defRPr>
                <a:solidFill>
                  <a:schemeClr val="tx1"/>
                </a:solidFill>
                <a:latin typeface="Arial" charset="0"/>
              </a:defRPr>
            </a:lvl3pPr>
            <a:lvl4pPr marL="1630363" indent="-233363" defTabSz="931863">
              <a:defRPr>
                <a:solidFill>
                  <a:schemeClr val="tx1"/>
                </a:solidFill>
                <a:latin typeface="Arial" charset="0"/>
              </a:defRPr>
            </a:lvl4pPr>
            <a:lvl5pPr marL="2097088" indent="-233363" defTabSz="931863">
              <a:defRPr>
                <a:solidFill>
                  <a:schemeClr val="tx1"/>
                </a:solidFill>
                <a:latin typeface="Arial" charset="0"/>
              </a:defRPr>
            </a:lvl5pPr>
            <a:lvl6pPr marL="2554288" indent="-233363" defTabSz="931863" fontAlgn="base">
              <a:spcBef>
                <a:spcPct val="0"/>
              </a:spcBef>
              <a:spcAft>
                <a:spcPct val="0"/>
              </a:spcAft>
              <a:defRPr>
                <a:solidFill>
                  <a:schemeClr val="tx1"/>
                </a:solidFill>
                <a:latin typeface="Arial" charset="0"/>
              </a:defRPr>
            </a:lvl6pPr>
            <a:lvl7pPr marL="3011488" indent="-233363" defTabSz="931863" fontAlgn="base">
              <a:spcBef>
                <a:spcPct val="0"/>
              </a:spcBef>
              <a:spcAft>
                <a:spcPct val="0"/>
              </a:spcAft>
              <a:defRPr>
                <a:solidFill>
                  <a:schemeClr val="tx1"/>
                </a:solidFill>
                <a:latin typeface="Arial" charset="0"/>
              </a:defRPr>
            </a:lvl7pPr>
            <a:lvl8pPr marL="3468688" indent="-233363" defTabSz="931863" fontAlgn="base">
              <a:spcBef>
                <a:spcPct val="0"/>
              </a:spcBef>
              <a:spcAft>
                <a:spcPct val="0"/>
              </a:spcAft>
              <a:defRPr>
                <a:solidFill>
                  <a:schemeClr val="tx1"/>
                </a:solidFill>
                <a:latin typeface="Arial" charset="0"/>
              </a:defRPr>
            </a:lvl8pPr>
            <a:lvl9pPr marL="3925888" indent="-233363" defTabSz="931863" fontAlgn="base">
              <a:spcBef>
                <a:spcPct val="0"/>
              </a:spcBef>
              <a:spcAft>
                <a:spcPct val="0"/>
              </a:spcAft>
              <a:defRPr>
                <a:solidFill>
                  <a:schemeClr val="tx1"/>
                </a:solidFill>
                <a:latin typeface="Arial" charset="0"/>
              </a:defRPr>
            </a:lvl9pPr>
          </a:lstStyle>
          <a:p>
            <a:pPr algn="r" eaLnBrk="1" hangingPunct="1"/>
            <a:fld id="{5A0AF296-D670-49D5-9D28-9751E1753031}" type="slidenum">
              <a:rPr lang="en-US" sz="1200"/>
              <a:pPr algn="r" eaLnBrk="1" hangingPunct="1"/>
              <a:t>8</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p:txBody>
          <a:bodyPr/>
          <a:lstStyle/>
          <a:p>
            <a:pPr>
              <a:spcBef>
                <a:spcPct val="0"/>
              </a:spcBef>
            </a:pPr>
            <a:r>
              <a:rPr lang="en-US" dirty="0"/>
              <a:t>The one word</a:t>
            </a:r>
            <a:r>
              <a:rPr lang="en-US" baseline="0" dirty="0"/>
              <a:t> that defines our sector is this -&gt; MISSION. We are all mission driven. We are all seeking to serve, to educate, to repair, to solve, to teach or to minister. Without a powerful mission, there can be no nonprofit organization. In fact, the term “nonprofit” is somewhat problematic. It’s awkward to describe an entire portion of society in the negative. Other terms you may hear are: The Third Sector, The Independent Sector and The Helping Sector. </a:t>
            </a:r>
          </a:p>
          <a:p>
            <a:pPr>
              <a:spcBef>
                <a:spcPct val="0"/>
              </a:spcBef>
            </a:pPr>
            <a:endParaRPr lang="en-US" baseline="0" dirty="0"/>
          </a:p>
          <a:p>
            <a:pPr>
              <a:spcBef>
                <a:spcPct val="0"/>
              </a:spcBef>
            </a:pPr>
            <a:r>
              <a:rPr lang="en-US" baseline="0" dirty="0">
                <a:highlight>
                  <a:srgbClr val="FFFF00"/>
                </a:highlight>
              </a:rPr>
              <a:t>What is the mission of </a:t>
            </a:r>
            <a:r>
              <a:rPr lang="en-US" baseline="0" dirty="0" err="1">
                <a:highlight>
                  <a:srgbClr val="FFFF00"/>
                </a:highlight>
              </a:rPr>
              <a:t>i</a:t>
            </a:r>
            <a:r>
              <a:rPr lang="en-US" baseline="0" dirty="0">
                <a:highlight>
                  <a:srgbClr val="FFFF00"/>
                </a:highlight>
              </a:rPr>
              <a:t> c stars?</a:t>
            </a:r>
          </a:p>
          <a:p>
            <a:pPr>
              <a:spcBef>
                <a:spcPct val="0"/>
              </a:spcBef>
            </a:pPr>
            <a:endParaRPr lang="en-US" baseline="0" dirty="0">
              <a:highlight>
                <a:srgbClr val="FFFF00"/>
              </a:highlight>
            </a:endParaRPr>
          </a:p>
          <a:p>
            <a:pPr>
              <a:spcBef>
                <a:spcPct val="0"/>
              </a:spcBef>
            </a:pPr>
            <a:r>
              <a:rPr lang="en-US" baseline="0" dirty="0">
                <a:highlight>
                  <a:srgbClr val="FFFF00"/>
                </a:highlight>
              </a:rPr>
              <a:t> </a:t>
            </a:r>
            <a:endParaRPr lang="en-US" dirty="0">
              <a:highlight>
                <a:srgbClr val="FFFF00"/>
              </a:highlight>
            </a:endParaRPr>
          </a:p>
        </p:txBody>
      </p:sp>
      <p:sp>
        <p:nvSpPr>
          <p:cNvPr id="2" name="Footer Placeholder 1">
            <a:extLst>
              <a:ext uri="{FF2B5EF4-FFF2-40B4-BE49-F238E27FC236}">
                <a16:creationId xmlns:a16="http://schemas.microsoft.com/office/drawing/2014/main" id="{C49A77E1-8FB2-4DBB-A504-A55164CCC851}"/>
              </a:ext>
            </a:extLst>
          </p:cNvPr>
          <p:cNvSpPr>
            <a:spLocks noGrp="1"/>
          </p:cNvSpPr>
          <p:nvPr>
            <p:ph type="ftr" sz="quarter" idx="4"/>
          </p:nvPr>
        </p:nvSpPr>
        <p:spPr/>
        <p:txBody>
          <a:bodyPr/>
          <a:lstStyle/>
          <a:p>
            <a:r>
              <a:rPr lang="en-US"/>
              <a:t>Nonprofit Basics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nonprofit</a:t>
            </a:r>
            <a:r>
              <a:rPr lang="en-US" baseline="0" dirty="0"/>
              <a:t> sector is vast and comprises many different sorts of organizations. Most fit into the category of charitable and educational and are often referred to as “five-oh-one-cee-three” organizations. No, not from “Star Wars” but referencing the section of the Internal Revenue Code that outlines these sorts of organizations for tax exemption. I c stars, for example, is a 501(c)3 entity.</a:t>
            </a:r>
            <a:endParaRPr lang="en-US"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9</a:t>
            </a:fld>
            <a:endParaRPr lang="en-US"/>
          </a:p>
        </p:txBody>
      </p:sp>
      <p:sp>
        <p:nvSpPr>
          <p:cNvPr id="5" name="Footer Placeholder 4">
            <a:extLst>
              <a:ext uri="{FF2B5EF4-FFF2-40B4-BE49-F238E27FC236}">
                <a16:creationId xmlns:a16="http://schemas.microsoft.com/office/drawing/2014/main" id="{F166A2C6-2731-4B65-9FA7-CC4BC064633F}"/>
              </a:ext>
            </a:extLst>
          </p:cNvPr>
          <p:cNvSpPr>
            <a:spLocks noGrp="1"/>
          </p:cNvSpPr>
          <p:nvPr>
            <p:ph type="ftr" sz="quarter" idx="4"/>
          </p:nvPr>
        </p:nvSpPr>
        <p:spPr/>
        <p:txBody>
          <a:bodyPr/>
          <a:lstStyle/>
          <a:p>
            <a:r>
              <a:rPr lang="en-US"/>
              <a:t>Nonprofit Basics</a:t>
            </a:r>
          </a:p>
        </p:txBody>
      </p:sp>
    </p:spTree>
    <p:extLst>
      <p:ext uri="{BB962C8B-B14F-4D97-AF65-F5344CB8AC3E}">
        <p14:creationId xmlns:p14="http://schemas.microsoft.com/office/powerpoint/2010/main" val="120456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819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Rectangle 5"/>
          <p:cNvSpPr>
            <a:spLocks noGrp="1" noChangeArrowheads="1"/>
          </p:cNvSpPr>
          <p:nvPr>
            <p:ph type="ftr" sz="quarter" idx="3"/>
          </p:nvPr>
        </p:nvSpPr>
        <p:spPr>
          <a:xfrm>
            <a:off x="3124200" y="6248400"/>
            <a:ext cx="4191000" cy="476250"/>
          </a:xfrm>
        </p:spPr>
        <p:txBody>
          <a:bodyPr/>
          <a:lstStyle>
            <a:lvl1pPr>
              <a:defRPr/>
            </a:lvl1pPr>
          </a:lstStyle>
          <a:p>
            <a:r>
              <a:rPr lang="en-US"/>
              <a:t>Introduction to Nonprofits</a:t>
            </a:r>
          </a:p>
        </p:txBody>
      </p:sp>
      <p:sp>
        <p:nvSpPr>
          <p:cNvPr id="8198" name="Rectangle 6"/>
          <p:cNvSpPr>
            <a:spLocks noGrp="1" noChangeArrowheads="1"/>
          </p:cNvSpPr>
          <p:nvPr>
            <p:ph type="sldNum" sz="quarter" idx="4"/>
          </p:nvPr>
        </p:nvSpPr>
        <p:spPr>
          <a:xfrm>
            <a:off x="7924800" y="6245225"/>
            <a:ext cx="762000" cy="476250"/>
          </a:xfrm>
        </p:spPr>
        <p:txBody>
          <a:bodyPr/>
          <a:lstStyle>
            <a:lvl1pPr>
              <a:defRPr/>
            </a:lvl1pPr>
          </a:lstStyle>
          <a:p>
            <a:fld id="{93E3D3BC-DEE2-489A-B6B4-B78BB4C3AB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Introduction to Nonprofits</a:t>
            </a:r>
          </a:p>
        </p:txBody>
      </p:sp>
      <p:sp>
        <p:nvSpPr>
          <p:cNvPr id="5" name="Slide Number Placeholder 4"/>
          <p:cNvSpPr>
            <a:spLocks noGrp="1"/>
          </p:cNvSpPr>
          <p:nvPr>
            <p:ph type="sldNum" sz="quarter" idx="11"/>
          </p:nvPr>
        </p:nvSpPr>
        <p:spPr/>
        <p:txBody>
          <a:bodyPr/>
          <a:lstStyle>
            <a:lvl1pPr>
              <a:defRPr/>
            </a:lvl1pPr>
          </a:lstStyle>
          <a:p>
            <a:fld id="{787AEE19-5590-4219-84B8-A4CBB393A580}" type="slidenum">
              <a:rPr lang="en-US"/>
              <a:pPr/>
              <a:t>‹#›</a:t>
            </a:fld>
            <a:endParaRPr lang="en-US"/>
          </a:p>
        </p:txBody>
      </p:sp>
    </p:spTree>
    <p:extLst>
      <p:ext uri="{BB962C8B-B14F-4D97-AF65-F5344CB8AC3E}">
        <p14:creationId xmlns:p14="http://schemas.microsoft.com/office/powerpoint/2010/main" val="270694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Introduction to Nonprofits</a:t>
            </a:r>
          </a:p>
        </p:txBody>
      </p:sp>
      <p:sp>
        <p:nvSpPr>
          <p:cNvPr id="5" name="Slide Number Placeholder 4"/>
          <p:cNvSpPr>
            <a:spLocks noGrp="1"/>
          </p:cNvSpPr>
          <p:nvPr>
            <p:ph type="sldNum" sz="quarter" idx="11"/>
          </p:nvPr>
        </p:nvSpPr>
        <p:spPr/>
        <p:txBody>
          <a:bodyPr/>
          <a:lstStyle>
            <a:lvl1pPr>
              <a:defRPr/>
            </a:lvl1pPr>
          </a:lstStyle>
          <a:p>
            <a:fld id="{227354E2-2815-4FEB-96F2-297D3FCA0A93}" type="slidenum">
              <a:rPr lang="en-US"/>
              <a:pPr/>
              <a:t>‹#›</a:t>
            </a:fld>
            <a:endParaRPr lang="en-US"/>
          </a:p>
        </p:txBody>
      </p:sp>
    </p:spTree>
    <p:extLst>
      <p:ext uri="{BB962C8B-B14F-4D97-AF65-F5344CB8AC3E}">
        <p14:creationId xmlns:p14="http://schemas.microsoft.com/office/powerpoint/2010/main" val="65931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Introduction to Nonprofits</a:t>
            </a:r>
          </a:p>
        </p:txBody>
      </p:sp>
      <p:sp>
        <p:nvSpPr>
          <p:cNvPr id="5" name="Slide Number Placeholder 4"/>
          <p:cNvSpPr>
            <a:spLocks noGrp="1"/>
          </p:cNvSpPr>
          <p:nvPr>
            <p:ph type="sldNum" sz="quarter" idx="11"/>
          </p:nvPr>
        </p:nvSpPr>
        <p:spPr/>
        <p:txBody>
          <a:bodyPr/>
          <a:lstStyle>
            <a:lvl1pPr>
              <a:defRPr/>
            </a:lvl1pPr>
          </a:lstStyle>
          <a:p>
            <a:fld id="{F86FF048-E41A-43ED-BCAE-AB542D966589}" type="slidenum">
              <a:rPr lang="en-US"/>
              <a:pPr/>
              <a:t>‹#›</a:t>
            </a:fld>
            <a:endParaRPr lang="en-US"/>
          </a:p>
        </p:txBody>
      </p:sp>
    </p:spTree>
    <p:extLst>
      <p:ext uri="{BB962C8B-B14F-4D97-AF65-F5344CB8AC3E}">
        <p14:creationId xmlns:p14="http://schemas.microsoft.com/office/powerpoint/2010/main" val="57999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Introduction to Nonprofits</a:t>
            </a:r>
          </a:p>
        </p:txBody>
      </p:sp>
      <p:sp>
        <p:nvSpPr>
          <p:cNvPr id="5" name="Slide Number Placeholder 4"/>
          <p:cNvSpPr>
            <a:spLocks noGrp="1"/>
          </p:cNvSpPr>
          <p:nvPr>
            <p:ph type="sldNum" sz="quarter" idx="11"/>
          </p:nvPr>
        </p:nvSpPr>
        <p:spPr/>
        <p:txBody>
          <a:bodyPr/>
          <a:lstStyle>
            <a:lvl1pPr>
              <a:defRPr/>
            </a:lvl1pPr>
          </a:lstStyle>
          <a:p>
            <a:fld id="{F239BBC9-19A6-4BAC-A820-A105AC0E36A7}" type="slidenum">
              <a:rPr lang="en-US"/>
              <a:pPr/>
              <a:t>‹#›</a:t>
            </a:fld>
            <a:endParaRPr lang="en-US"/>
          </a:p>
        </p:txBody>
      </p:sp>
    </p:spTree>
    <p:extLst>
      <p:ext uri="{BB962C8B-B14F-4D97-AF65-F5344CB8AC3E}">
        <p14:creationId xmlns:p14="http://schemas.microsoft.com/office/powerpoint/2010/main" val="275097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Introduction to Nonprofits</a:t>
            </a:r>
          </a:p>
        </p:txBody>
      </p:sp>
      <p:sp>
        <p:nvSpPr>
          <p:cNvPr id="6" name="Slide Number Placeholder 5"/>
          <p:cNvSpPr>
            <a:spLocks noGrp="1"/>
          </p:cNvSpPr>
          <p:nvPr>
            <p:ph type="sldNum" sz="quarter" idx="11"/>
          </p:nvPr>
        </p:nvSpPr>
        <p:spPr/>
        <p:txBody>
          <a:bodyPr/>
          <a:lstStyle>
            <a:lvl1pPr>
              <a:defRPr/>
            </a:lvl1pPr>
          </a:lstStyle>
          <a:p>
            <a:fld id="{6C51CDD7-999A-4D14-83E6-A961113DA575}" type="slidenum">
              <a:rPr lang="en-US"/>
              <a:pPr/>
              <a:t>‹#›</a:t>
            </a:fld>
            <a:endParaRPr lang="en-US"/>
          </a:p>
        </p:txBody>
      </p:sp>
    </p:spTree>
    <p:extLst>
      <p:ext uri="{BB962C8B-B14F-4D97-AF65-F5344CB8AC3E}">
        <p14:creationId xmlns:p14="http://schemas.microsoft.com/office/powerpoint/2010/main" val="223181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Introduction to Nonprofits</a:t>
            </a:r>
          </a:p>
        </p:txBody>
      </p:sp>
      <p:sp>
        <p:nvSpPr>
          <p:cNvPr id="8" name="Slide Number Placeholder 7"/>
          <p:cNvSpPr>
            <a:spLocks noGrp="1"/>
          </p:cNvSpPr>
          <p:nvPr>
            <p:ph type="sldNum" sz="quarter" idx="11"/>
          </p:nvPr>
        </p:nvSpPr>
        <p:spPr/>
        <p:txBody>
          <a:bodyPr/>
          <a:lstStyle>
            <a:lvl1pPr>
              <a:defRPr/>
            </a:lvl1pPr>
          </a:lstStyle>
          <a:p>
            <a:fld id="{720A8014-3470-4E03-B08B-56564868A287}" type="slidenum">
              <a:rPr lang="en-US"/>
              <a:pPr/>
              <a:t>‹#›</a:t>
            </a:fld>
            <a:endParaRPr lang="en-US"/>
          </a:p>
        </p:txBody>
      </p:sp>
    </p:spTree>
    <p:extLst>
      <p:ext uri="{BB962C8B-B14F-4D97-AF65-F5344CB8AC3E}">
        <p14:creationId xmlns:p14="http://schemas.microsoft.com/office/powerpoint/2010/main" val="4127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Introduction to Nonprofits</a:t>
            </a:r>
          </a:p>
        </p:txBody>
      </p:sp>
      <p:sp>
        <p:nvSpPr>
          <p:cNvPr id="4" name="Slide Number Placeholder 3"/>
          <p:cNvSpPr>
            <a:spLocks noGrp="1"/>
          </p:cNvSpPr>
          <p:nvPr>
            <p:ph type="sldNum" sz="quarter" idx="11"/>
          </p:nvPr>
        </p:nvSpPr>
        <p:spPr/>
        <p:txBody>
          <a:bodyPr/>
          <a:lstStyle>
            <a:lvl1pPr>
              <a:defRPr/>
            </a:lvl1pPr>
          </a:lstStyle>
          <a:p>
            <a:fld id="{7E65B246-5258-45C4-97B8-84E59A2B44A8}" type="slidenum">
              <a:rPr lang="en-US"/>
              <a:pPr/>
              <a:t>‹#›</a:t>
            </a:fld>
            <a:endParaRPr lang="en-US"/>
          </a:p>
        </p:txBody>
      </p:sp>
    </p:spTree>
    <p:extLst>
      <p:ext uri="{BB962C8B-B14F-4D97-AF65-F5344CB8AC3E}">
        <p14:creationId xmlns:p14="http://schemas.microsoft.com/office/powerpoint/2010/main" val="27089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Introduction to Nonprofits</a:t>
            </a:r>
          </a:p>
        </p:txBody>
      </p:sp>
      <p:sp>
        <p:nvSpPr>
          <p:cNvPr id="3" name="Slide Number Placeholder 2"/>
          <p:cNvSpPr>
            <a:spLocks noGrp="1"/>
          </p:cNvSpPr>
          <p:nvPr>
            <p:ph type="sldNum" sz="quarter" idx="11"/>
          </p:nvPr>
        </p:nvSpPr>
        <p:spPr/>
        <p:txBody>
          <a:bodyPr/>
          <a:lstStyle>
            <a:lvl1pPr>
              <a:defRPr/>
            </a:lvl1pPr>
          </a:lstStyle>
          <a:p>
            <a:fld id="{83D495C6-61B8-4A90-8413-878BE7E68F23}" type="slidenum">
              <a:rPr lang="en-US"/>
              <a:pPr/>
              <a:t>‹#›</a:t>
            </a:fld>
            <a:endParaRPr lang="en-US"/>
          </a:p>
        </p:txBody>
      </p:sp>
    </p:spTree>
    <p:extLst>
      <p:ext uri="{BB962C8B-B14F-4D97-AF65-F5344CB8AC3E}">
        <p14:creationId xmlns:p14="http://schemas.microsoft.com/office/powerpoint/2010/main" val="279265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Introduction to Nonprofits</a:t>
            </a:r>
          </a:p>
        </p:txBody>
      </p:sp>
      <p:sp>
        <p:nvSpPr>
          <p:cNvPr id="6" name="Slide Number Placeholder 5"/>
          <p:cNvSpPr>
            <a:spLocks noGrp="1"/>
          </p:cNvSpPr>
          <p:nvPr>
            <p:ph type="sldNum" sz="quarter" idx="11"/>
          </p:nvPr>
        </p:nvSpPr>
        <p:spPr/>
        <p:txBody>
          <a:bodyPr/>
          <a:lstStyle>
            <a:lvl1pPr>
              <a:defRPr/>
            </a:lvl1pPr>
          </a:lstStyle>
          <a:p>
            <a:fld id="{3FCB11DD-62C7-4606-9D6A-2D4B329D4834}" type="slidenum">
              <a:rPr lang="en-US"/>
              <a:pPr/>
              <a:t>‹#›</a:t>
            </a:fld>
            <a:endParaRPr lang="en-US"/>
          </a:p>
        </p:txBody>
      </p:sp>
    </p:spTree>
    <p:extLst>
      <p:ext uri="{BB962C8B-B14F-4D97-AF65-F5344CB8AC3E}">
        <p14:creationId xmlns:p14="http://schemas.microsoft.com/office/powerpoint/2010/main" val="1742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Introduction to Nonprofits</a:t>
            </a:r>
          </a:p>
        </p:txBody>
      </p:sp>
      <p:sp>
        <p:nvSpPr>
          <p:cNvPr id="6" name="Slide Number Placeholder 5"/>
          <p:cNvSpPr>
            <a:spLocks noGrp="1"/>
          </p:cNvSpPr>
          <p:nvPr>
            <p:ph type="sldNum" sz="quarter" idx="11"/>
          </p:nvPr>
        </p:nvSpPr>
        <p:spPr/>
        <p:txBody>
          <a:bodyPr/>
          <a:lstStyle>
            <a:lvl1pPr>
              <a:defRPr/>
            </a:lvl1pPr>
          </a:lstStyle>
          <a:p>
            <a:fld id="{34BF8B2D-32CE-422A-B2A5-FD26FBECD3E2}" type="slidenum">
              <a:rPr lang="en-US"/>
              <a:pPr/>
              <a:t>‹#›</a:t>
            </a:fld>
            <a:endParaRPr lang="en-US"/>
          </a:p>
        </p:txBody>
      </p:sp>
    </p:spTree>
    <p:extLst>
      <p:ext uri="{BB962C8B-B14F-4D97-AF65-F5344CB8AC3E}">
        <p14:creationId xmlns:p14="http://schemas.microsoft.com/office/powerpoint/2010/main" val="43799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3" name="Rectangle 5"/>
          <p:cNvSpPr>
            <a:spLocks noGrp="1" noChangeArrowheads="1"/>
          </p:cNvSpPr>
          <p:nvPr>
            <p:ph type="ftr" sz="quarter" idx="3"/>
          </p:nvPr>
        </p:nvSpPr>
        <p:spPr bwMode="auto">
          <a:xfrm>
            <a:off x="2819400" y="6248400"/>
            <a:ext cx="4191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r>
              <a:rPr lang="en-US"/>
              <a:t>Introduction to Nonprofits</a:t>
            </a:r>
          </a:p>
        </p:txBody>
      </p:sp>
      <p:sp>
        <p:nvSpPr>
          <p:cNvPr id="7174"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8AB54DC6-C6EA-45FD-9145-2775527613D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l" rtl="0" fontAlgn="base">
        <a:spcBef>
          <a:spcPct val="0"/>
        </a:spcBef>
        <a:spcAft>
          <a:spcPct val="0"/>
        </a:spcAft>
        <a:defRPr sz="4400" b="0" i="0" u="none">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b="0" i="0" u="none">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interculturalstudies.org/Mead/biograph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tinyurl.com/C101-NP-JamBoard" TargetMode="External"/><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98" name="Picture 62" descr="bs0192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350" y="3886200"/>
            <a:ext cx="160020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14399" name="Picture 63" descr="people-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86200"/>
            <a:ext cx="1447800" cy="12160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4402" name="Picture 66" descr="pe062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500" y="3886200"/>
            <a:ext cx="1555750" cy="15160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17F047-1F5A-45C8-B4B7-180669E15138}"/>
              </a:ext>
            </a:extLst>
          </p:cNvPr>
          <p:cNvSpPr/>
          <p:nvPr/>
        </p:nvSpPr>
        <p:spPr>
          <a:xfrm>
            <a:off x="1066800" y="1901182"/>
            <a:ext cx="7300396"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Introduction to</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Nonprofit Sector</a:t>
            </a:r>
          </a:p>
        </p:txBody>
      </p:sp>
      <p:pic>
        <p:nvPicPr>
          <p:cNvPr id="5" name="Picture 4" descr="Text&#10;&#10;Description automatically generated">
            <a:extLst>
              <a:ext uri="{FF2B5EF4-FFF2-40B4-BE49-F238E27FC236}">
                <a16:creationId xmlns:a16="http://schemas.microsoft.com/office/drawing/2014/main" id="{D37A1F2A-B9DA-4005-9770-FF87C5ACE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343" y="189640"/>
            <a:ext cx="3259368" cy="1235935"/>
          </a:xfrm>
          <a:prstGeom prst="rect">
            <a:avLst/>
          </a:prstGeom>
        </p:spPr>
      </p:pic>
      <p:sp>
        <p:nvSpPr>
          <p:cNvPr id="6" name="TextBox 5">
            <a:extLst>
              <a:ext uri="{FF2B5EF4-FFF2-40B4-BE49-F238E27FC236}">
                <a16:creationId xmlns:a16="http://schemas.microsoft.com/office/drawing/2014/main" id="{40BBF802-B6A5-47E2-9929-868D8C401739}"/>
              </a:ext>
            </a:extLst>
          </p:cNvPr>
          <p:cNvSpPr txBox="1"/>
          <p:nvPr/>
        </p:nvSpPr>
        <p:spPr>
          <a:xfrm>
            <a:off x="3276600" y="6096000"/>
            <a:ext cx="3226711" cy="369332"/>
          </a:xfrm>
          <a:prstGeom prst="rect">
            <a:avLst/>
          </a:prstGeom>
          <a:noFill/>
        </p:spPr>
        <p:txBody>
          <a:bodyPr wrap="square" rtlCol="0">
            <a:spAutoFit/>
          </a:bodyPr>
          <a:lstStyle/>
          <a:p>
            <a:r>
              <a:rPr lang="en-US" dirty="0"/>
              <a:t>Tom Tresser – Spring 2022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Introduction to Nonprofits</a:t>
            </a:r>
          </a:p>
        </p:txBody>
      </p:sp>
      <p:sp>
        <p:nvSpPr>
          <p:cNvPr id="5" name="Slide Number Placeholder 2"/>
          <p:cNvSpPr>
            <a:spLocks noGrp="1"/>
          </p:cNvSpPr>
          <p:nvPr>
            <p:ph type="sldNum" sz="quarter" idx="11"/>
          </p:nvPr>
        </p:nvSpPr>
        <p:spPr/>
        <p:txBody>
          <a:bodyPr/>
          <a:lstStyle/>
          <a:p>
            <a:fld id="{3C0E1A82-84C9-4DA8-9875-A710731AE79D}" type="slidenum">
              <a:rPr lang="en-US"/>
              <a:pPr/>
              <a:t>10</a:t>
            </a:fld>
            <a:endParaRPr lang="en-US"/>
          </a:p>
        </p:txBody>
      </p:sp>
      <p:sp>
        <p:nvSpPr>
          <p:cNvPr id="114690" name="Rectangle 4"/>
          <p:cNvSpPr>
            <a:spLocks noChangeArrowheads="1"/>
          </p:cNvSpPr>
          <p:nvPr/>
        </p:nvSpPr>
        <p:spPr bwMode="auto">
          <a:xfrm>
            <a:off x="609600" y="1189623"/>
            <a:ext cx="79216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2400" dirty="0">
                <a:latin typeface="Arial" charset="0"/>
              </a:rPr>
              <a:t>Independent Sector, a national coalition of voluntary organizations and foundations, estimates that there are over three million nonprofits, many of which are not registered with the government. These organizations provide </a:t>
            </a:r>
            <a:br>
              <a:rPr lang="en-US" sz="2400" dirty="0">
                <a:latin typeface="Arial" charset="0"/>
              </a:rPr>
            </a:br>
            <a:endParaRPr lang="en-US" sz="2400" dirty="0">
              <a:latin typeface="Arial" charset="0"/>
            </a:endParaRPr>
          </a:p>
          <a:p>
            <a:pPr eaLnBrk="1" hangingPunct="1">
              <a:buFontTx/>
              <a:buChar char="•"/>
            </a:pPr>
            <a:r>
              <a:rPr lang="en-US" sz="2400" dirty="0">
                <a:latin typeface="Arial" charset="0"/>
              </a:rPr>
              <a:t> services, </a:t>
            </a:r>
          </a:p>
          <a:p>
            <a:pPr eaLnBrk="1" hangingPunct="1">
              <a:buFontTx/>
              <a:buChar char="•"/>
            </a:pPr>
            <a:r>
              <a:rPr lang="en-US" sz="2400" dirty="0">
                <a:latin typeface="Arial" charset="0"/>
              </a:rPr>
              <a:t> reinforce culture, </a:t>
            </a:r>
          </a:p>
          <a:p>
            <a:pPr eaLnBrk="1" hangingPunct="1">
              <a:buFontTx/>
              <a:buChar char="•"/>
            </a:pPr>
            <a:r>
              <a:rPr lang="en-US" sz="2400" dirty="0">
                <a:latin typeface="Arial" charset="0"/>
              </a:rPr>
              <a:t> advocate, educate, </a:t>
            </a:r>
          </a:p>
          <a:p>
            <a:pPr eaLnBrk="1" hangingPunct="1">
              <a:buFontTx/>
              <a:buChar char="•"/>
            </a:pPr>
            <a:r>
              <a:rPr lang="en-US" sz="2400" dirty="0">
                <a:latin typeface="Arial" charset="0"/>
              </a:rPr>
              <a:t> address faith and spiritual needs, </a:t>
            </a:r>
          </a:p>
          <a:p>
            <a:pPr eaLnBrk="1" hangingPunct="1">
              <a:buFontTx/>
              <a:buChar char="•"/>
            </a:pPr>
            <a:r>
              <a:rPr lang="en-US" sz="2400" dirty="0">
                <a:latin typeface="Arial" charset="0"/>
              </a:rPr>
              <a:t> provide health, </a:t>
            </a:r>
          </a:p>
          <a:p>
            <a:pPr eaLnBrk="1" hangingPunct="1">
              <a:buFontTx/>
              <a:buChar char="•"/>
            </a:pPr>
            <a:r>
              <a:rPr lang="en-US" sz="2400" dirty="0">
                <a:latin typeface="Arial" charset="0"/>
              </a:rPr>
              <a:t> housing, </a:t>
            </a:r>
          </a:p>
          <a:p>
            <a:pPr eaLnBrk="1" hangingPunct="1">
              <a:buFontTx/>
              <a:buChar char="•"/>
            </a:pPr>
            <a:r>
              <a:rPr lang="en-US" sz="2400" dirty="0">
                <a:latin typeface="Arial" charset="0"/>
              </a:rPr>
              <a:t> jobs, </a:t>
            </a:r>
          </a:p>
          <a:p>
            <a:pPr eaLnBrk="1" hangingPunct="1">
              <a:buFontTx/>
              <a:buChar char="•"/>
            </a:pPr>
            <a:r>
              <a:rPr lang="en-US" sz="2400" dirty="0">
                <a:latin typeface="Arial" charset="0"/>
              </a:rPr>
              <a:t> and numerous other objectives. </a:t>
            </a:r>
          </a:p>
        </p:txBody>
      </p:sp>
      <p:sp>
        <p:nvSpPr>
          <p:cNvPr id="114691" name="Rectangle 5"/>
          <p:cNvSpPr>
            <a:spLocks noGrp="1" noChangeArrowheads="1"/>
          </p:cNvSpPr>
          <p:nvPr>
            <p:ph type="title" idx="4294967295"/>
          </p:nvPr>
        </p:nvSpPr>
        <p:spPr>
          <a:xfrm>
            <a:off x="1524000" y="152400"/>
            <a:ext cx="6934200" cy="1050925"/>
          </a:xfrm>
        </p:spPr>
        <p:txBody>
          <a:bodyPr/>
          <a:lstStyle/>
          <a:p>
            <a:r>
              <a:rPr lang="en-US" u="sng"/>
              <a:t>Types of Organizations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52700" y="6248400"/>
            <a:ext cx="4191000" cy="476250"/>
          </a:xfrm>
        </p:spPr>
        <p:txBody>
          <a:bodyPr/>
          <a:lstStyle/>
          <a:p>
            <a:r>
              <a:rPr lang="en-US" dirty="0"/>
              <a:t>Introduction to Nonprofits</a:t>
            </a:r>
          </a:p>
        </p:txBody>
      </p:sp>
      <p:sp>
        <p:nvSpPr>
          <p:cNvPr id="5" name="Slide Number Placeholder 2"/>
          <p:cNvSpPr>
            <a:spLocks noGrp="1"/>
          </p:cNvSpPr>
          <p:nvPr>
            <p:ph type="sldNum" sz="quarter" idx="11"/>
          </p:nvPr>
        </p:nvSpPr>
        <p:spPr/>
        <p:txBody>
          <a:bodyPr/>
          <a:lstStyle/>
          <a:p>
            <a:fld id="{DD5F8836-A8ED-48C9-8ECE-B174F50128A2}" type="slidenum">
              <a:rPr lang="en-US"/>
              <a:pPr/>
              <a:t>11</a:t>
            </a:fld>
            <a:endParaRPr lang="en-US"/>
          </a:p>
        </p:txBody>
      </p:sp>
      <p:sp>
        <p:nvSpPr>
          <p:cNvPr id="67586" name="Text Box 2"/>
          <p:cNvSpPr txBox="1">
            <a:spLocks noChangeArrowheads="1"/>
          </p:cNvSpPr>
          <p:nvPr/>
        </p:nvSpPr>
        <p:spPr bwMode="auto">
          <a:xfrm>
            <a:off x="609600" y="253929"/>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u="sng" dirty="0"/>
              <a:t>Key Aspects of Nonprofit Organizations</a:t>
            </a:r>
          </a:p>
        </p:txBody>
      </p:sp>
      <p:sp>
        <p:nvSpPr>
          <p:cNvPr id="67587" name="Text Box 3"/>
          <p:cNvSpPr txBox="1">
            <a:spLocks noChangeArrowheads="1"/>
          </p:cNvSpPr>
          <p:nvPr/>
        </p:nvSpPr>
        <p:spPr bwMode="auto">
          <a:xfrm>
            <a:off x="304800" y="1156433"/>
            <a:ext cx="8534400" cy="5078313"/>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u="sng" dirty="0">
                <a:solidFill>
                  <a:srgbClr val="000000"/>
                </a:solidFill>
              </a:rPr>
              <a:t>Social/Operating Distinctions</a:t>
            </a:r>
          </a:p>
          <a:p>
            <a:endParaRPr lang="en-US" u="sng" dirty="0">
              <a:solidFill>
                <a:srgbClr val="000000"/>
              </a:solidFill>
            </a:endParaRPr>
          </a:p>
          <a:p>
            <a:r>
              <a:rPr lang="en-US" dirty="0">
                <a:solidFill>
                  <a:srgbClr val="000000"/>
                </a:solidFill>
              </a:rPr>
              <a:t>- Mission driven – created to serve and fulfill “unmet needs”</a:t>
            </a:r>
            <a:br>
              <a:rPr lang="en-US" dirty="0">
                <a:solidFill>
                  <a:srgbClr val="000000"/>
                </a:solidFill>
              </a:rPr>
            </a:br>
            <a:endParaRPr lang="en-US" dirty="0">
              <a:solidFill>
                <a:srgbClr val="000000"/>
              </a:solidFill>
            </a:endParaRPr>
          </a:p>
          <a:p>
            <a:r>
              <a:rPr lang="en-US" dirty="0">
                <a:solidFill>
                  <a:srgbClr val="000000"/>
                </a:solidFill>
              </a:rPr>
              <a:t>- Federal np status granted by the IRS – most are classified “501 c 3” (must also file registration paperwork for the state you are in, annual reports to fed, state)</a:t>
            </a:r>
          </a:p>
          <a:p>
            <a:endParaRPr lang="en-US" dirty="0">
              <a:solidFill>
                <a:srgbClr val="000000"/>
              </a:solidFill>
            </a:endParaRPr>
          </a:p>
          <a:p>
            <a:pPr>
              <a:buFontTx/>
              <a:buChar char="-"/>
            </a:pPr>
            <a:r>
              <a:rPr lang="en-US" dirty="0">
                <a:solidFill>
                  <a:srgbClr val="000000"/>
                </a:solidFill>
              </a:rPr>
              <a:t> Can earn revenue in excess of operating budget (net surplus, not “profit”)</a:t>
            </a:r>
            <a:br>
              <a:rPr lang="en-US" dirty="0">
                <a:solidFill>
                  <a:srgbClr val="000000"/>
                </a:solidFill>
              </a:rPr>
            </a:br>
            <a:endParaRPr lang="en-US" dirty="0">
              <a:solidFill>
                <a:srgbClr val="000000"/>
              </a:solidFill>
            </a:endParaRPr>
          </a:p>
          <a:p>
            <a:pPr>
              <a:buFontTx/>
              <a:buChar char="-"/>
            </a:pPr>
            <a:r>
              <a:rPr lang="en-US" dirty="0">
                <a:solidFill>
                  <a:srgbClr val="000000"/>
                </a:solidFill>
              </a:rPr>
              <a:t> If organization earns a surplus, that money is plowed back into the organization,</a:t>
            </a:r>
            <a:br>
              <a:rPr lang="en-US" dirty="0">
                <a:solidFill>
                  <a:srgbClr val="000000"/>
                </a:solidFill>
              </a:rPr>
            </a:br>
            <a:r>
              <a:rPr lang="en-US" dirty="0">
                <a:solidFill>
                  <a:srgbClr val="000000"/>
                </a:solidFill>
              </a:rPr>
              <a:t>  not paid out as dividend or executive bonuses</a:t>
            </a:r>
            <a:br>
              <a:rPr lang="en-US" dirty="0">
                <a:solidFill>
                  <a:srgbClr val="000000"/>
                </a:solidFill>
              </a:rPr>
            </a:br>
            <a:endParaRPr lang="en-US" dirty="0">
              <a:solidFill>
                <a:srgbClr val="000000"/>
              </a:solidFill>
            </a:endParaRPr>
          </a:p>
          <a:p>
            <a:pPr>
              <a:buFontTx/>
              <a:buChar char="-"/>
            </a:pPr>
            <a:r>
              <a:rPr lang="en-US" dirty="0">
                <a:solidFill>
                  <a:srgbClr val="000000"/>
                </a:solidFill>
              </a:rPr>
              <a:t> No one owns the organization</a:t>
            </a:r>
            <a:br>
              <a:rPr lang="en-US" dirty="0">
                <a:solidFill>
                  <a:srgbClr val="000000"/>
                </a:solidFill>
              </a:rPr>
            </a:br>
            <a:endParaRPr lang="en-US" dirty="0">
              <a:solidFill>
                <a:srgbClr val="000000"/>
              </a:solidFill>
            </a:endParaRPr>
          </a:p>
          <a:p>
            <a:pPr>
              <a:buFontTx/>
              <a:buChar char="-"/>
            </a:pPr>
            <a:r>
              <a:rPr lang="en-US" dirty="0">
                <a:solidFill>
                  <a:srgbClr val="000000"/>
                </a:solidFill>
              </a:rPr>
              <a:t> The board of directors serves without pay and represent the community, which</a:t>
            </a:r>
            <a:br>
              <a:rPr lang="en-US" dirty="0">
                <a:solidFill>
                  <a:srgbClr val="000000"/>
                </a:solidFill>
              </a:rPr>
            </a:br>
            <a:r>
              <a:rPr lang="en-US" dirty="0">
                <a:solidFill>
                  <a:srgbClr val="000000"/>
                </a:solidFill>
              </a:rPr>
              <a:t>  would be viewed as the organization’s true “owners”</a:t>
            </a:r>
          </a:p>
          <a:p>
            <a:endParaRPr lang="en-US" dirty="0">
              <a:solidFill>
                <a:srgbClr val="000000"/>
              </a:solidFill>
            </a:endParaRPr>
          </a:p>
          <a:p>
            <a:r>
              <a:rPr lang="en-US" dirty="0">
                <a:solidFill>
                  <a:srgbClr val="000000"/>
                </a:solidFill>
              </a:rPr>
              <a:t>- People who use the service of a nonprofit do not pay the full cost of that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58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5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438400" y="6248400"/>
            <a:ext cx="4191000" cy="476250"/>
          </a:xfrm>
        </p:spPr>
        <p:txBody>
          <a:bodyPr/>
          <a:lstStyle/>
          <a:p>
            <a:r>
              <a:rPr lang="en-US" dirty="0"/>
              <a:t>Introduction to Nonprofits</a:t>
            </a:r>
          </a:p>
        </p:txBody>
      </p:sp>
      <p:sp>
        <p:nvSpPr>
          <p:cNvPr id="5" name="Slide Number Placeholder 2"/>
          <p:cNvSpPr>
            <a:spLocks noGrp="1"/>
          </p:cNvSpPr>
          <p:nvPr>
            <p:ph type="sldNum" sz="quarter" idx="11"/>
          </p:nvPr>
        </p:nvSpPr>
        <p:spPr/>
        <p:txBody>
          <a:bodyPr/>
          <a:lstStyle/>
          <a:p>
            <a:fld id="{2EC8FE98-E09A-4C61-B2E9-C188CCE438DD}" type="slidenum">
              <a:rPr lang="en-US"/>
              <a:pPr/>
              <a:t>12</a:t>
            </a:fld>
            <a:endParaRPr lang="en-US"/>
          </a:p>
        </p:txBody>
      </p:sp>
      <p:sp>
        <p:nvSpPr>
          <p:cNvPr id="116738" name="Rectangle 2"/>
          <p:cNvSpPr>
            <a:spLocks noGrp="1" noChangeArrowheads="1"/>
          </p:cNvSpPr>
          <p:nvPr>
            <p:ph type="title" idx="4294967295"/>
          </p:nvPr>
        </p:nvSpPr>
        <p:spPr>
          <a:xfrm>
            <a:off x="457200" y="304800"/>
            <a:ext cx="8229600" cy="1384300"/>
          </a:xfrm>
        </p:spPr>
        <p:txBody>
          <a:bodyPr/>
          <a:lstStyle/>
          <a:p>
            <a:r>
              <a:rPr lang="en-US" sz="4000" u="sng" dirty="0"/>
              <a:t> Sources of Revenue for Nonprofits</a:t>
            </a:r>
          </a:p>
        </p:txBody>
      </p:sp>
      <p:sp>
        <p:nvSpPr>
          <p:cNvPr id="116739" name="Rectangle 3"/>
          <p:cNvSpPr>
            <a:spLocks noGrp="1" noChangeArrowheads="1"/>
          </p:cNvSpPr>
          <p:nvPr>
            <p:ph type="body" idx="4294967295"/>
          </p:nvPr>
        </p:nvSpPr>
        <p:spPr/>
        <p:txBody>
          <a:bodyPr/>
          <a:lstStyle/>
          <a:p>
            <a:r>
              <a:rPr lang="en-US" dirty="0"/>
              <a:t>Donations from individuals (donated $ &amp; services)</a:t>
            </a:r>
          </a:p>
          <a:p>
            <a:r>
              <a:rPr lang="en-US" dirty="0"/>
              <a:t>Grants from corporations, foundations and government (donated)</a:t>
            </a:r>
          </a:p>
          <a:p>
            <a:r>
              <a:rPr lang="en-US" dirty="0"/>
              <a:t>Sales of goods and services, including ticket sales (earned)</a:t>
            </a:r>
          </a:p>
          <a:p>
            <a:r>
              <a:rPr lang="en-US" dirty="0"/>
              <a:t>Government contracts (earned)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a:xfrm>
            <a:off x="2514600" y="6172200"/>
            <a:ext cx="4191000" cy="476250"/>
          </a:xfrm>
        </p:spPr>
        <p:txBody>
          <a:bodyPr/>
          <a:lstStyle/>
          <a:p>
            <a:r>
              <a:rPr lang="en-US" dirty="0"/>
              <a:t>Introduction to Nonprofits</a:t>
            </a:r>
          </a:p>
        </p:txBody>
      </p:sp>
      <p:sp>
        <p:nvSpPr>
          <p:cNvPr id="4" name="Slide Number Placeholder 2"/>
          <p:cNvSpPr>
            <a:spLocks noGrp="1"/>
          </p:cNvSpPr>
          <p:nvPr>
            <p:ph type="sldNum" sz="quarter" idx="11"/>
          </p:nvPr>
        </p:nvSpPr>
        <p:spPr/>
        <p:txBody>
          <a:bodyPr/>
          <a:lstStyle/>
          <a:p>
            <a:fld id="{C3124452-D774-4A0E-8687-A42A5AD48268}" type="slidenum">
              <a:rPr lang="en-US"/>
              <a:pPr/>
              <a:t>13</a:t>
            </a:fld>
            <a:endParaRPr lang="en-US"/>
          </a:p>
        </p:txBody>
      </p:sp>
      <p:sp>
        <p:nvSpPr>
          <p:cNvPr id="106500" name="Text Box 4"/>
          <p:cNvSpPr txBox="1">
            <a:spLocks noChangeArrowheads="1"/>
          </p:cNvSpPr>
          <p:nvPr/>
        </p:nvSpPr>
        <p:spPr bwMode="auto">
          <a:xfrm>
            <a:off x="990600" y="990600"/>
            <a:ext cx="7543800" cy="4801314"/>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rgbClr val="000000"/>
                </a:solidFill>
                <a:latin typeface="Arial Unicode MS" pitchFamily="34" charset="-128"/>
              </a:rPr>
              <a:t>A KEY DISTINCTION OF</a:t>
            </a:r>
            <a:r>
              <a:rPr lang="en-US" sz="3600" dirty="0">
                <a:solidFill>
                  <a:srgbClr val="FF3300"/>
                </a:solidFill>
                <a:latin typeface="Arial Unicode MS" pitchFamily="34" charset="-128"/>
              </a:rPr>
              <a:t> </a:t>
            </a:r>
            <a:r>
              <a:rPr lang="en-US" sz="3600" i="1" dirty="0">
                <a:solidFill>
                  <a:srgbClr val="FF3300"/>
                </a:solidFill>
                <a:latin typeface="Arial Unicode MS" pitchFamily="34" charset="-128"/>
              </a:rPr>
              <a:t>ALL</a:t>
            </a:r>
            <a:r>
              <a:rPr lang="en-US" sz="3600" dirty="0">
                <a:solidFill>
                  <a:srgbClr val="FF3300"/>
                </a:solidFill>
                <a:latin typeface="Arial Unicode MS" pitchFamily="34" charset="-128"/>
              </a:rPr>
              <a:t> </a:t>
            </a:r>
            <a:r>
              <a:rPr lang="en-US" sz="3600" dirty="0">
                <a:solidFill>
                  <a:srgbClr val="000000"/>
                </a:solidFill>
                <a:latin typeface="Arial Unicode MS" pitchFamily="34" charset="-128"/>
              </a:rPr>
              <a:t>NONPROFIT ORGANIZATIONS –</a:t>
            </a:r>
          </a:p>
          <a:p>
            <a:pPr>
              <a:spcBef>
                <a:spcPct val="50000"/>
              </a:spcBef>
            </a:pPr>
            <a:r>
              <a:rPr lang="en-US" sz="3600" dirty="0">
                <a:solidFill>
                  <a:srgbClr val="000000"/>
                </a:solidFill>
                <a:latin typeface="Arial Unicode MS" pitchFamily="34" charset="-128"/>
              </a:rPr>
              <a:t>THEY PROVIDE SERVICES TO PEOPLE WHO DO </a:t>
            </a:r>
            <a:r>
              <a:rPr lang="en-US" sz="3600" b="1" u="sng" dirty="0">
                <a:solidFill>
                  <a:srgbClr val="000000"/>
                </a:solidFill>
                <a:latin typeface="Arial Unicode MS" pitchFamily="34" charset="-128"/>
              </a:rPr>
              <a:t>NOT</a:t>
            </a:r>
            <a:r>
              <a:rPr lang="en-US" sz="3600" dirty="0">
                <a:solidFill>
                  <a:srgbClr val="000000"/>
                </a:solidFill>
                <a:latin typeface="Arial Unicode MS" pitchFamily="34" charset="-128"/>
              </a:rPr>
              <a:t> PAY THE FULL COST OF PROVIDING THOSE SERVICES. IN MANY CASES THE USERS PAY NOTHING AT 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a:xfrm>
            <a:off x="2438400" y="6096000"/>
            <a:ext cx="4191000" cy="476250"/>
          </a:xfrm>
        </p:spPr>
        <p:txBody>
          <a:bodyPr/>
          <a:lstStyle/>
          <a:p>
            <a:r>
              <a:rPr lang="en-US"/>
              <a:t>Introduction to Nonprofits</a:t>
            </a:r>
          </a:p>
        </p:txBody>
      </p:sp>
      <p:sp>
        <p:nvSpPr>
          <p:cNvPr id="9" name="Slide Number Placeholder 2"/>
          <p:cNvSpPr>
            <a:spLocks noGrp="1"/>
          </p:cNvSpPr>
          <p:nvPr>
            <p:ph type="sldNum" sz="quarter" idx="11"/>
          </p:nvPr>
        </p:nvSpPr>
        <p:spPr/>
        <p:txBody>
          <a:bodyPr/>
          <a:lstStyle/>
          <a:p>
            <a:fld id="{642B6D16-18EB-4C55-A52A-AD809A67F1BE}" type="slidenum">
              <a:rPr lang="en-US"/>
              <a:pPr/>
              <a:t>14</a:t>
            </a:fld>
            <a:endParaRPr lang="en-US"/>
          </a:p>
        </p:txBody>
      </p:sp>
      <p:sp>
        <p:nvSpPr>
          <p:cNvPr id="83976" name="Text Box 8"/>
          <p:cNvSpPr txBox="1">
            <a:spLocks noChangeArrowheads="1"/>
          </p:cNvSpPr>
          <p:nvPr/>
        </p:nvSpPr>
        <p:spPr bwMode="auto">
          <a:xfrm>
            <a:off x="1447800" y="304800"/>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u="sng"/>
              <a:t>The Nonprofit Revenue Gap</a:t>
            </a:r>
          </a:p>
        </p:txBody>
      </p:sp>
      <p:sp>
        <p:nvSpPr>
          <p:cNvPr id="83979" name="Line 11"/>
          <p:cNvSpPr>
            <a:spLocks noChangeShapeType="1"/>
          </p:cNvSpPr>
          <p:nvPr/>
        </p:nvSpPr>
        <p:spPr bwMode="auto">
          <a:xfrm>
            <a:off x="1828800" y="3276600"/>
            <a:ext cx="609600" cy="0"/>
          </a:xfrm>
          <a:prstGeom prst="line">
            <a:avLst/>
          </a:prstGeom>
          <a:noFill/>
          <a:ln w="5715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 name="Chart 9"/>
          <p:cNvGraphicFramePr>
            <a:graphicFrameLocks/>
          </p:cNvGraphicFramePr>
          <p:nvPr>
            <p:extLst>
              <p:ext uri="{D42A27DB-BD31-4B8C-83A1-F6EECF244321}">
                <p14:modId xmlns:p14="http://schemas.microsoft.com/office/powerpoint/2010/main" val="598490657"/>
              </p:ext>
            </p:extLst>
          </p:nvPr>
        </p:nvGraphicFramePr>
        <p:xfrm>
          <a:off x="1876425" y="1112043"/>
          <a:ext cx="5391150" cy="4633914"/>
        </p:xfrm>
        <a:graphic>
          <a:graphicData uri="http://schemas.openxmlformats.org/drawingml/2006/chart">
            <c:chart xmlns:c="http://schemas.openxmlformats.org/drawingml/2006/chart" xmlns:r="http://schemas.openxmlformats.org/officeDocument/2006/relationships" r:id="rId3"/>
          </a:graphicData>
        </a:graphic>
      </p:graphicFrame>
      <p:grpSp>
        <p:nvGrpSpPr>
          <p:cNvPr id="83975" name="Group 7"/>
          <p:cNvGrpSpPr>
            <a:grpSpLocks/>
          </p:cNvGrpSpPr>
          <p:nvPr/>
        </p:nvGrpSpPr>
        <p:grpSpPr bwMode="auto">
          <a:xfrm>
            <a:off x="381000" y="2926508"/>
            <a:ext cx="1600200" cy="1600200"/>
            <a:chOff x="288" y="1104"/>
            <a:chExt cx="816" cy="1008"/>
          </a:xfrm>
        </p:grpSpPr>
        <p:sp>
          <p:nvSpPr>
            <p:cNvPr id="83973" name="AutoShape 5"/>
            <p:cNvSpPr>
              <a:spLocks noChangeArrowheads="1"/>
            </p:cNvSpPr>
            <p:nvPr/>
          </p:nvSpPr>
          <p:spPr bwMode="auto">
            <a:xfrm>
              <a:off x="288" y="1104"/>
              <a:ext cx="816" cy="1008"/>
            </a:xfrm>
            <a:prstGeom prst="homePlate">
              <a:avLst>
                <a:gd name="adj" fmla="val 25000"/>
              </a:avLst>
            </a:prstGeom>
            <a:solidFill>
              <a:srgbClr val="FFFF66"/>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 name="Text Box 6"/>
            <p:cNvSpPr txBox="1">
              <a:spLocks noChangeArrowheads="1"/>
            </p:cNvSpPr>
            <p:nvPr/>
          </p:nvSpPr>
          <p:spPr bwMode="auto">
            <a:xfrm>
              <a:off x="288" y="1152"/>
              <a:ext cx="57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000000"/>
                  </a:solidFill>
                </a:rPr>
                <a:t>This is</a:t>
              </a:r>
              <a:br>
                <a:rPr lang="en-US" dirty="0">
                  <a:solidFill>
                    <a:srgbClr val="000000"/>
                  </a:solidFill>
                </a:rPr>
              </a:br>
              <a:r>
                <a:rPr lang="en-US" dirty="0">
                  <a:solidFill>
                    <a:srgbClr val="000000"/>
                  </a:solidFill>
                </a:rPr>
                <a:t>what the users pay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blinds(horizontal)">
                                      <p:cBhvr>
                                        <p:cTn id="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68851" y="6172200"/>
            <a:ext cx="4191000" cy="476250"/>
          </a:xfrm>
        </p:spPr>
        <p:txBody>
          <a:bodyPr/>
          <a:lstStyle/>
          <a:p>
            <a:r>
              <a:rPr lang="en-US" dirty="0"/>
              <a:t>Introduction to Nonprofits</a:t>
            </a:r>
          </a:p>
        </p:txBody>
      </p:sp>
      <p:sp>
        <p:nvSpPr>
          <p:cNvPr id="5" name="Slide Number Placeholder 2"/>
          <p:cNvSpPr>
            <a:spLocks noGrp="1"/>
          </p:cNvSpPr>
          <p:nvPr>
            <p:ph type="sldNum" sz="quarter" idx="11"/>
          </p:nvPr>
        </p:nvSpPr>
        <p:spPr/>
        <p:txBody>
          <a:bodyPr/>
          <a:lstStyle/>
          <a:p>
            <a:fld id="{A19CC096-A53A-4A32-9B88-130377991118}" type="slidenum">
              <a:rPr lang="en-US"/>
              <a:pPr/>
              <a:t>15</a:t>
            </a:fld>
            <a:endParaRPr lang="en-US"/>
          </a:p>
        </p:txBody>
      </p:sp>
      <p:sp>
        <p:nvSpPr>
          <p:cNvPr id="86020" name="Text Box 4"/>
          <p:cNvSpPr txBox="1">
            <a:spLocks noChangeArrowheads="1"/>
          </p:cNvSpPr>
          <p:nvPr/>
        </p:nvSpPr>
        <p:spPr bwMode="auto">
          <a:xfrm>
            <a:off x="609600" y="8382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u="sng"/>
              <a:t>How Big is the Nonprofit Sector?</a:t>
            </a:r>
          </a:p>
        </p:txBody>
      </p:sp>
      <p:pic>
        <p:nvPicPr>
          <p:cNvPr id="86021" name="Picture 5" descr="Bu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2057400"/>
            <a:ext cx="490910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Introduction to Nonprofits</a:t>
            </a:r>
          </a:p>
        </p:txBody>
      </p:sp>
      <p:sp>
        <p:nvSpPr>
          <p:cNvPr id="7" name="Slide Number Placeholder 2"/>
          <p:cNvSpPr>
            <a:spLocks noGrp="1"/>
          </p:cNvSpPr>
          <p:nvPr>
            <p:ph type="sldNum" sz="quarter" idx="11"/>
          </p:nvPr>
        </p:nvSpPr>
        <p:spPr/>
        <p:txBody>
          <a:bodyPr/>
          <a:lstStyle/>
          <a:p>
            <a:fld id="{7443DA61-B713-44A6-A32B-E37202C0C5FF}" type="slidenum">
              <a:rPr lang="en-US"/>
              <a:pPr/>
              <a:t>16</a:t>
            </a:fld>
            <a:endParaRPr lang="en-US"/>
          </a:p>
        </p:txBody>
      </p:sp>
      <p:sp>
        <p:nvSpPr>
          <p:cNvPr id="4" name="TextBox 3"/>
          <p:cNvSpPr txBox="1"/>
          <p:nvPr/>
        </p:nvSpPr>
        <p:spPr>
          <a:xfrm>
            <a:off x="152400" y="2551837"/>
            <a:ext cx="2819400" cy="2308324"/>
          </a:xfrm>
          <a:prstGeom prst="rect">
            <a:avLst/>
          </a:prstGeom>
          <a:solidFill>
            <a:srgbClr val="FFFF00"/>
          </a:solidFill>
          <a:ln w="28575">
            <a:solidFill>
              <a:srgbClr val="002060"/>
            </a:solidFill>
          </a:ln>
        </p:spPr>
        <p:txBody>
          <a:bodyPr wrap="square" rtlCol="0">
            <a:spAutoFit/>
          </a:bodyPr>
          <a:lstStyle/>
          <a:p>
            <a:pPr algn="ctr"/>
            <a:r>
              <a:rPr lang="en-US" sz="2400" dirty="0">
                <a:solidFill>
                  <a:srgbClr val="000000"/>
                </a:solidFill>
              </a:rPr>
              <a:t>The 501(c)3 organizations are what we typically experience as</a:t>
            </a:r>
            <a:br>
              <a:rPr lang="en-US" sz="2400" dirty="0">
                <a:solidFill>
                  <a:srgbClr val="000000"/>
                </a:solidFill>
              </a:rPr>
            </a:br>
            <a:r>
              <a:rPr lang="en-US" sz="2400" dirty="0">
                <a:solidFill>
                  <a:srgbClr val="000000"/>
                </a:solidFill>
              </a:rPr>
              <a:t>“nonprofit” organizations</a:t>
            </a:r>
          </a:p>
        </p:txBody>
      </p:sp>
      <p:pic>
        <p:nvPicPr>
          <p:cNvPr id="8" name="Picture 7" descr="A picture containing graphical user interface&#10;&#10;Description automatically generated">
            <a:extLst>
              <a:ext uri="{FF2B5EF4-FFF2-40B4-BE49-F238E27FC236}">
                <a16:creationId xmlns:a16="http://schemas.microsoft.com/office/drawing/2014/main" id="{10357813-CD06-44BA-A183-DA0ED26DB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5542487" cy="6629400"/>
          </a:xfrm>
          <a:prstGeom prst="rect">
            <a:avLst/>
          </a:prstGeom>
          <a:ln>
            <a:solidFill>
              <a:schemeClr val="bg2"/>
            </a:solidFill>
          </a:ln>
        </p:spPr>
      </p:pic>
      <p:sp>
        <p:nvSpPr>
          <p:cNvPr id="9" name="Rectangle 8">
            <a:extLst>
              <a:ext uri="{FF2B5EF4-FFF2-40B4-BE49-F238E27FC236}">
                <a16:creationId xmlns:a16="http://schemas.microsoft.com/office/drawing/2014/main" id="{C1AFF19F-11BD-4ABE-892D-0B7298A28476}"/>
              </a:ext>
            </a:extLst>
          </p:cNvPr>
          <p:cNvSpPr/>
          <p:nvPr/>
        </p:nvSpPr>
        <p:spPr>
          <a:xfrm rot="21121940">
            <a:off x="855280" y="1119053"/>
            <a:ext cx="37032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1,425,024</a:t>
            </a:r>
          </a:p>
        </p:txBody>
      </p:sp>
      <p:sp>
        <p:nvSpPr>
          <p:cNvPr id="10" name="Star: 5 Points 9">
            <a:extLst>
              <a:ext uri="{FF2B5EF4-FFF2-40B4-BE49-F238E27FC236}">
                <a16:creationId xmlns:a16="http://schemas.microsoft.com/office/drawing/2014/main" id="{ED566058-1991-4E7B-9DF0-B36860282DC7}"/>
              </a:ext>
            </a:extLst>
          </p:cNvPr>
          <p:cNvSpPr/>
          <p:nvPr/>
        </p:nvSpPr>
        <p:spPr bwMode="auto">
          <a:xfrm>
            <a:off x="7772400" y="1763932"/>
            <a:ext cx="762000" cy="530657"/>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37068A83-51D9-41C0-AB85-A5430B788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9234"/>
            <a:ext cx="9144000" cy="5179531"/>
          </a:xfrm>
          <a:prstGeom prst="rect">
            <a:avLst/>
          </a:prstGeom>
        </p:spPr>
      </p:pic>
      <p:sp>
        <p:nvSpPr>
          <p:cNvPr id="8" name="Footer Placeholder 1"/>
          <p:cNvSpPr>
            <a:spLocks noGrp="1"/>
          </p:cNvSpPr>
          <p:nvPr>
            <p:ph type="ftr" sz="quarter" idx="10"/>
          </p:nvPr>
        </p:nvSpPr>
        <p:spPr/>
        <p:txBody>
          <a:bodyPr/>
          <a:lstStyle/>
          <a:p>
            <a:r>
              <a:rPr lang="en-US"/>
              <a:t>Introduction to Nonprofits</a:t>
            </a:r>
          </a:p>
        </p:txBody>
      </p:sp>
      <p:sp>
        <p:nvSpPr>
          <p:cNvPr id="9" name="Slide Number Placeholder 2"/>
          <p:cNvSpPr>
            <a:spLocks noGrp="1"/>
          </p:cNvSpPr>
          <p:nvPr>
            <p:ph type="sldNum" sz="quarter" idx="11"/>
          </p:nvPr>
        </p:nvSpPr>
        <p:spPr/>
        <p:txBody>
          <a:bodyPr/>
          <a:lstStyle/>
          <a:p>
            <a:fld id="{6C50C4EE-3B87-47C0-B13B-0C72C8162745}" type="slidenum">
              <a:rPr lang="en-US"/>
              <a:pPr/>
              <a:t>17</a:t>
            </a:fld>
            <a:endParaRPr lang="en-US"/>
          </a:p>
        </p:txBody>
      </p:sp>
      <p:sp>
        <p:nvSpPr>
          <p:cNvPr id="91138" name="Text Box 2"/>
          <p:cNvSpPr txBox="1">
            <a:spLocks noChangeArrowheads="1"/>
          </p:cNvSpPr>
          <p:nvPr/>
        </p:nvSpPr>
        <p:spPr bwMode="auto">
          <a:xfrm>
            <a:off x="1447800" y="2286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u="sng"/>
              <a:t>How Big is the Nonprofit Sector?</a:t>
            </a:r>
          </a:p>
        </p:txBody>
      </p:sp>
      <p:sp>
        <p:nvSpPr>
          <p:cNvPr id="4" name="TextBox 3"/>
          <p:cNvSpPr txBox="1"/>
          <p:nvPr/>
        </p:nvSpPr>
        <p:spPr>
          <a:xfrm>
            <a:off x="6019800" y="2362200"/>
            <a:ext cx="2667000" cy="646331"/>
          </a:xfrm>
          <a:prstGeom prst="rect">
            <a:avLst/>
          </a:prstGeom>
          <a:solidFill>
            <a:srgbClr val="FFFF00"/>
          </a:solidFill>
          <a:ln w="38100">
            <a:solidFill>
              <a:srgbClr val="FF3300"/>
            </a:solidFill>
          </a:ln>
        </p:spPr>
        <p:txBody>
          <a:bodyPr wrap="square" rtlCol="0">
            <a:spAutoFit/>
          </a:bodyPr>
          <a:lstStyle/>
          <a:p>
            <a:r>
              <a:rPr lang="en-US" sz="3600" dirty="0">
                <a:solidFill>
                  <a:srgbClr val="000000"/>
                </a:solidFill>
              </a:rPr>
              <a:t>Who gives?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A2F79610-7AEA-4811-A224-A0516BE71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7890"/>
            <a:ext cx="9144000" cy="5162220"/>
          </a:xfrm>
          <a:prstGeom prst="rect">
            <a:avLst/>
          </a:prstGeom>
        </p:spPr>
      </p:pic>
      <p:sp>
        <p:nvSpPr>
          <p:cNvPr id="5" name="Footer Placeholder 1"/>
          <p:cNvSpPr>
            <a:spLocks noGrp="1"/>
          </p:cNvSpPr>
          <p:nvPr>
            <p:ph type="ftr" sz="quarter" idx="10"/>
          </p:nvPr>
        </p:nvSpPr>
        <p:spPr/>
        <p:txBody>
          <a:bodyPr/>
          <a:lstStyle/>
          <a:p>
            <a:r>
              <a:rPr lang="en-US"/>
              <a:t>Introduction to Nonprofits</a:t>
            </a:r>
          </a:p>
        </p:txBody>
      </p:sp>
      <p:sp>
        <p:nvSpPr>
          <p:cNvPr id="6" name="Slide Number Placeholder 2"/>
          <p:cNvSpPr>
            <a:spLocks noGrp="1"/>
          </p:cNvSpPr>
          <p:nvPr>
            <p:ph type="sldNum" sz="quarter" idx="11"/>
          </p:nvPr>
        </p:nvSpPr>
        <p:spPr/>
        <p:txBody>
          <a:bodyPr/>
          <a:lstStyle/>
          <a:p>
            <a:fld id="{75628E8C-22EC-4DCA-AD16-BE4BFE168A0A}" type="slidenum">
              <a:rPr lang="en-US"/>
              <a:pPr/>
              <a:t>18</a:t>
            </a:fld>
            <a:endParaRPr lang="en-US"/>
          </a:p>
        </p:txBody>
      </p:sp>
      <p:sp>
        <p:nvSpPr>
          <p:cNvPr id="93186" name="Text Box 2"/>
          <p:cNvSpPr txBox="1">
            <a:spLocks noChangeArrowheads="1"/>
          </p:cNvSpPr>
          <p:nvPr/>
        </p:nvSpPr>
        <p:spPr bwMode="auto">
          <a:xfrm>
            <a:off x="1447800" y="2286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u="sng"/>
              <a:t>How Big is the Nonprofit Sector?</a:t>
            </a:r>
          </a:p>
        </p:txBody>
      </p:sp>
      <p:sp>
        <p:nvSpPr>
          <p:cNvPr id="8" name="TextBox 7"/>
          <p:cNvSpPr txBox="1"/>
          <p:nvPr/>
        </p:nvSpPr>
        <p:spPr>
          <a:xfrm>
            <a:off x="6491950" y="2971800"/>
            <a:ext cx="2408499" cy="646331"/>
          </a:xfrm>
          <a:prstGeom prst="rect">
            <a:avLst/>
          </a:prstGeom>
          <a:solidFill>
            <a:srgbClr val="FFFF00"/>
          </a:solidFill>
          <a:ln w="38100">
            <a:solidFill>
              <a:srgbClr val="FF3300"/>
            </a:solidFill>
          </a:ln>
        </p:spPr>
        <p:txBody>
          <a:bodyPr wrap="square" rtlCol="0">
            <a:spAutoFit/>
          </a:bodyPr>
          <a:lstStyle/>
          <a:p>
            <a:r>
              <a:rPr lang="en-US" sz="3600" dirty="0">
                <a:solidFill>
                  <a:srgbClr val="000000"/>
                </a:solidFill>
              </a:rPr>
              <a:t>Who gets?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Introduction to Nonprofits</a:t>
            </a:r>
          </a:p>
        </p:txBody>
      </p:sp>
      <p:sp>
        <p:nvSpPr>
          <p:cNvPr id="8" name="Slide Number Placeholder 2"/>
          <p:cNvSpPr>
            <a:spLocks noGrp="1"/>
          </p:cNvSpPr>
          <p:nvPr>
            <p:ph type="sldNum" sz="quarter" idx="11"/>
          </p:nvPr>
        </p:nvSpPr>
        <p:spPr/>
        <p:txBody>
          <a:bodyPr/>
          <a:lstStyle/>
          <a:p>
            <a:fld id="{22C641C9-2747-4310-8765-CAA4D2711BAA}" type="slidenum">
              <a:rPr lang="en-US"/>
              <a:pPr/>
              <a:t>19</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630"/>
            <a:ext cx="1472794" cy="2438400"/>
          </a:xfrm>
          <a:prstGeom prst="rect">
            <a:avLst/>
          </a:prstGeom>
          <a:noFill/>
          <a:ln w="9525">
            <a:solidFill>
              <a:schemeClr val="bg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Graphical user interface, application, website&#10;&#10;Description automatically generated">
            <a:extLst>
              <a:ext uri="{FF2B5EF4-FFF2-40B4-BE49-F238E27FC236}">
                <a16:creationId xmlns:a16="http://schemas.microsoft.com/office/drawing/2014/main" id="{35E48D6B-F1B1-4CE6-9C94-22DE0087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67000"/>
            <a:ext cx="9144000" cy="30151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Introduction to Nonprofits</a:t>
            </a:r>
          </a:p>
        </p:txBody>
      </p:sp>
      <p:sp>
        <p:nvSpPr>
          <p:cNvPr id="5" name="Slide Number Placeholder 2"/>
          <p:cNvSpPr>
            <a:spLocks noGrp="1"/>
          </p:cNvSpPr>
          <p:nvPr>
            <p:ph type="sldNum" sz="quarter" idx="11"/>
          </p:nvPr>
        </p:nvSpPr>
        <p:spPr/>
        <p:txBody>
          <a:bodyPr/>
          <a:lstStyle/>
          <a:p>
            <a:fld id="{83150944-8C60-4F35-A81F-0468832E0B61}" type="slidenum">
              <a:rPr lang="en-US"/>
              <a:pPr/>
              <a:t>2</a:t>
            </a:fld>
            <a:endParaRPr lang="en-US"/>
          </a:p>
        </p:txBody>
      </p:sp>
      <p:sp>
        <p:nvSpPr>
          <p:cNvPr id="77828" name="Text Box 4"/>
          <p:cNvSpPr txBox="1">
            <a:spLocks noChangeArrowheads="1"/>
          </p:cNvSpPr>
          <p:nvPr/>
        </p:nvSpPr>
        <p:spPr bwMode="auto">
          <a:xfrm>
            <a:off x="2895600" y="3810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u="sng"/>
              <a:t>Why Nonprofits?</a:t>
            </a:r>
          </a:p>
        </p:txBody>
      </p:sp>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84530"/>
            <a:ext cx="4953000" cy="486384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434569" y="6172200"/>
            <a:ext cx="4191000" cy="476250"/>
          </a:xfrm>
        </p:spPr>
        <p:txBody>
          <a:bodyPr/>
          <a:lstStyle/>
          <a:p>
            <a:r>
              <a:rPr lang="en-US" dirty="0"/>
              <a:t>Introduction to Nonprofits</a:t>
            </a:r>
          </a:p>
        </p:txBody>
      </p:sp>
      <p:sp>
        <p:nvSpPr>
          <p:cNvPr id="3" name="Slide Number Placeholder 2"/>
          <p:cNvSpPr>
            <a:spLocks noGrp="1"/>
          </p:cNvSpPr>
          <p:nvPr>
            <p:ph type="sldNum" sz="quarter" idx="11"/>
          </p:nvPr>
        </p:nvSpPr>
        <p:spPr/>
        <p:txBody>
          <a:bodyPr/>
          <a:lstStyle/>
          <a:p>
            <a:fld id="{83D495C6-61B8-4A90-8413-878BE7E68F23}" type="slidenum">
              <a:rPr lang="en-US" smtClean="0"/>
              <a:pPr/>
              <a:t>20</a:t>
            </a:fld>
            <a:endParaRPr lang="en-US"/>
          </a:p>
        </p:txBody>
      </p:sp>
      <p:pic>
        <p:nvPicPr>
          <p:cNvPr id="5" name="Picture 4" descr="Text&#10;&#10;Description automatically generated with medium confidence">
            <a:extLst>
              <a:ext uri="{FF2B5EF4-FFF2-40B4-BE49-F238E27FC236}">
                <a16:creationId xmlns:a16="http://schemas.microsoft.com/office/drawing/2014/main" id="{2F1D68BE-4B9F-47D5-B0D6-DE9CC48BA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9614"/>
            <a:ext cx="9144000" cy="4798771"/>
          </a:xfrm>
          <a:prstGeom prst="rect">
            <a:avLst/>
          </a:prstGeom>
        </p:spPr>
      </p:pic>
    </p:spTree>
    <p:extLst>
      <p:ext uri="{BB962C8B-B14F-4D97-AF65-F5344CB8AC3E}">
        <p14:creationId xmlns:p14="http://schemas.microsoft.com/office/powerpoint/2010/main" val="4818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590800" y="6172200"/>
            <a:ext cx="4191000" cy="476250"/>
          </a:xfrm>
        </p:spPr>
        <p:txBody>
          <a:bodyPr/>
          <a:lstStyle/>
          <a:p>
            <a:r>
              <a:rPr lang="en-US" dirty="0"/>
              <a:t>Introduction to Nonprofits</a:t>
            </a:r>
          </a:p>
        </p:txBody>
      </p:sp>
      <p:sp>
        <p:nvSpPr>
          <p:cNvPr id="6" name="Slide Number Placeholder 4"/>
          <p:cNvSpPr>
            <a:spLocks noGrp="1"/>
          </p:cNvSpPr>
          <p:nvPr>
            <p:ph type="sldNum" sz="quarter" idx="11"/>
          </p:nvPr>
        </p:nvSpPr>
        <p:spPr/>
        <p:txBody>
          <a:bodyPr/>
          <a:lstStyle/>
          <a:p>
            <a:fld id="{F4FE5483-1647-409C-BF42-28AF5F6161B5}" type="slidenum">
              <a:rPr lang="en-US"/>
              <a:pPr/>
              <a:t>21</a:t>
            </a:fld>
            <a:endParaRPr lang="en-US"/>
          </a:p>
        </p:txBody>
      </p:sp>
      <p:sp>
        <p:nvSpPr>
          <p:cNvPr id="134146" name="Rectangle 2"/>
          <p:cNvSpPr>
            <a:spLocks noGrp="1" noChangeArrowheads="1"/>
          </p:cNvSpPr>
          <p:nvPr>
            <p:ph type="title"/>
          </p:nvPr>
        </p:nvSpPr>
        <p:spPr/>
        <p:txBody>
          <a:bodyPr/>
          <a:lstStyle/>
          <a:p>
            <a:pPr algn="ctr"/>
            <a:r>
              <a:rPr lang="en-US" sz="4000" u="sng"/>
              <a:t>Food for thought…</a:t>
            </a:r>
          </a:p>
        </p:txBody>
      </p:sp>
      <p:sp>
        <p:nvSpPr>
          <p:cNvPr id="134147" name="Rectangle 3"/>
          <p:cNvSpPr>
            <a:spLocks noGrp="1" noChangeArrowheads="1"/>
          </p:cNvSpPr>
          <p:nvPr>
            <p:ph type="body" idx="1"/>
          </p:nvPr>
        </p:nvSpPr>
        <p:spPr>
          <a:xfrm>
            <a:off x="533400" y="1600200"/>
            <a:ext cx="8229600" cy="4114800"/>
          </a:xfrm>
        </p:spPr>
        <p:txBody>
          <a:bodyPr/>
          <a:lstStyle/>
          <a:p>
            <a:pPr>
              <a:buFontTx/>
              <a:buNone/>
            </a:pPr>
            <a:br>
              <a:rPr lang="en-US"/>
            </a:br>
            <a:r>
              <a:rPr lang="en-US"/>
              <a:t>“Never doubt that a small group of thoughtful committed citizens can change the world. Indeed it’s the only thing that</a:t>
            </a:r>
            <a:br>
              <a:rPr lang="en-US"/>
            </a:br>
            <a:r>
              <a:rPr lang="en-US"/>
              <a:t>ever has.”</a:t>
            </a:r>
          </a:p>
          <a:p>
            <a:pPr>
              <a:buFontTx/>
              <a:buNone/>
            </a:pPr>
            <a:endParaRPr lang="en-US"/>
          </a:p>
          <a:p>
            <a:pPr algn="r">
              <a:buFontTx/>
              <a:buNone/>
            </a:pPr>
            <a:r>
              <a:rPr lang="en-US">
                <a:hlinkClick r:id="rId3"/>
              </a:rPr>
              <a:t>Margaret Mead</a:t>
            </a:r>
            <a:r>
              <a:rPr lang="en-US"/>
              <a:t>, anthropologist </a:t>
            </a:r>
          </a:p>
        </p:txBody>
      </p:sp>
      <p:pic>
        <p:nvPicPr>
          <p:cNvPr id="134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19600"/>
            <a:ext cx="1371600" cy="1371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a:xfrm>
            <a:off x="2512454" y="6172200"/>
            <a:ext cx="4191000" cy="476250"/>
          </a:xfrm>
        </p:spPr>
        <p:txBody>
          <a:bodyPr/>
          <a:lstStyle/>
          <a:p>
            <a:r>
              <a:rPr lang="en-US" dirty="0"/>
              <a:t>Introduction to Nonprofits</a:t>
            </a:r>
          </a:p>
        </p:txBody>
      </p:sp>
      <p:sp>
        <p:nvSpPr>
          <p:cNvPr id="7" name="Slide Number Placeholder 2"/>
          <p:cNvSpPr>
            <a:spLocks noGrp="1"/>
          </p:cNvSpPr>
          <p:nvPr>
            <p:ph type="sldNum" sz="quarter" idx="11"/>
          </p:nvPr>
        </p:nvSpPr>
        <p:spPr/>
        <p:txBody>
          <a:bodyPr/>
          <a:lstStyle/>
          <a:p>
            <a:fld id="{10A677DE-A70E-426E-A559-0A6801DD90A5}" type="slidenum">
              <a:rPr lang="en-US"/>
              <a:pPr/>
              <a:t>3</a:t>
            </a:fld>
            <a:endParaRPr lang="en-US"/>
          </a:p>
        </p:txBody>
      </p:sp>
      <p:pic>
        <p:nvPicPr>
          <p:cNvPr id="798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2044700" cy="3276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4" name="Text Box 2"/>
          <p:cNvSpPr txBox="1">
            <a:spLocks noChangeArrowheads="1"/>
          </p:cNvSpPr>
          <p:nvPr/>
        </p:nvSpPr>
        <p:spPr bwMode="auto">
          <a:xfrm>
            <a:off x="2895600" y="3810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u="sng"/>
              <a:t>Why Nonprofits?</a:t>
            </a:r>
          </a:p>
        </p:txBody>
      </p:sp>
      <p:pic>
        <p:nvPicPr>
          <p:cNvPr id="79876" name="Picture 4" descr="Alexis_de_Tocquevi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2540000" cy="340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2286000" y="1219200"/>
            <a:ext cx="4724400" cy="1366838"/>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000000"/>
                </a:solidFill>
              </a:rPr>
              <a:t>Alex de Tocqueville (1805 – 1859)</a:t>
            </a:r>
          </a:p>
          <a:p>
            <a:pPr algn="ctr">
              <a:spcBef>
                <a:spcPct val="50000"/>
              </a:spcBef>
            </a:pPr>
            <a:r>
              <a:rPr lang="en-US">
                <a:solidFill>
                  <a:srgbClr val="000000"/>
                </a:solidFill>
              </a:rPr>
              <a:t>Traveled in America in 1832. Wrote “Democracy in America” 2 volumes published in 1835 and 1840.</a:t>
            </a:r>
          </a:p>
        </p:txBody>
      </p:sp>
      <p:sp>
        <p:nvSpPr>
          <p:cNvPr id="2" name="TextBox 1"/>
          <p:cNvSpPr txBox="1"/>
          <p:nvPr/>
        </p:nvSpPr>
        <p:spPr>
          <a:xfrm>
            <a:off x="3503054" y="3200400"/>
            <a:ext cx="2209800" cy="1200329"/>
          </a:xfrm>
          <a:prstGeom prst="rect">
            <a:avLst/>
          </a:prstGeom>
          <a:noFill/>
        </p:spPr>
        <p:txBody>
          <a:bodyPr wrap="square" rtlCol="0">
            <a:spAutoFit/>
          </a:bodyPr>
          <a:lstStyle/>
          <a:p>
            <a:pPr algn="ctr"/>
            <a:r>
              <a:rPr lang="en-US" dirty="0"/>
              <a:t>Forming associations is part of the American character…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2438400" y="6172200"/>
            <a:ext cx="4191000" cy="476250"/>
          </a:xfrm>
        </p:spPr>
        <p:txBody>
          <a:bodyPr/>
          <a:lstStyle/>
          <a:p>
            <a:r>
              <a:rPr lang="en-US" dirty="0"/>
              <a:t>Introduction to Nonprofits</a:t>
            </a:r>
          </a:p>
        </p:txBody>
      </p:sp>
      <p:sp>
        <p:nvSpPr>
          <p:cNvPr id="6" name="Slide Number Placeholder 2"/>
          <p:cNvSpPr>
            <a:spLocks noGrp="1"/>
          </p:cNvSpPr>
          <p:nvPr>
            <p:ph type="sldNum" sz="quarter" idx="11"/>
          </p:nvPr>
        </p:nvSpPr>
        <p:spPr/>
        <p:txBody>
          <a:bodyPr/>
          <a:lstStyle/>
          <a:p>
            <a:fld id="{0E1AD404-CA9D-4713-9076-691A9153B979}" type="slidenum">
              <a:rPr lang="en-US"/>
              <a:pPr/>
              <a:t>4</a:t>
            </a:fld>
            <a:endParaRPr lang="en-US"/>
          </a:p>
        </p:txBody>
      </p:sp>
      <p:pic>
        <p:nvPicPr>
          <p:cNvPr id="81926" name="Picture 6" descr="Alexis_de_Tocque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1081088" cy="144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 Box 3"/>
          <p:cNvSpPr txBox="1">
            <a:spLocks noChangeArrowheads="1"/>
          </p:cNvSpPr>
          <p:nvPr/>
        </p:nvSpPr>
        <p:spPr bwMode="auto">
          <a:xfrm>
            <a:off x="2895600" y="3810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u="sng"/>
              <a:t>Why Nonprofits?</a:t>
            </a:r>
          </a:p>
        </p:txBody>
      </p:sp>
      <p:sp>
        <p:nvSpPr>
          <p:cNvPr id="81925" name="Text Box 5"/>
          <p:cNvSpPr txBox="1">
            <a:spLocks noChangeArrowheads="1"/>
          </p:cNvSpPr>
          <p:nvPr/>
        </p:nvSpPr>
        <p:spPr bwMode="auto">
          <a:xfrm>
            <a:off x="1371600" y="1219200"/>
            <a:ext cx="6858000" cy="4843463"/>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rPr>
              <a:t>“Americans of all ages, all conditions, and all dispositions constantly form associations. They have not only commercial and manufacturing companies, in which all take part, but associations of a thousand other kinds, religious, moral, serious, futile, general or restricted, enormous or diminutive. The Americans make associations to give entertainments, to found seminaries, to build inns, to construct churches, to diffuse books, to send missionaries to the antipodes; in this manner they found hospitals, prisons, and schools. If it is proposed to inculcate some truth or to foster some feeling by the encouragement of a great example, they form a society. Wherever at the head of some new undertaking you see the government in France, or a man of rank in England, in the United States you will be sure to find an association… </a:t>
            </a:r>
            <a:r>
              <a:rPr lang="en-US" dirty="0">
                <a:solidFill>
                  <a:schemeClr val="bg1"/>
                </a:solidFill>
                <a:highlight>
                  <a:srgbClr val="FFFF00"/>
                </a:highlight>
              </a:rPr>
              <a:t>In democratic countries the science of association is the mother of science; the progress of all the rest depends upon the progress it has made.”</a:t>
            </a:r>
            <a:r>
              <a:rPr lang="en-US" dirty="0">
                <a:solidFill>
                  <a:srgbClr val="000000"/>
                </a:solidFill>
                <a:highlight>
                  <a:srgbClr val="FFFF00"/>
                </a:highlight>
              </a:rPr>
              <a:t> </a:t>
            </a:r>
          </a:p>
          <a:p>
            <a:pPr algn="r">
              <a:spcBef>
                <a:spcPct val="50000"/>
              </a:spcBef>
            </a:pPr>
            <a:r>
              <a:rPr lang="en-US" sz="1400" i="1" dirty="0">
                <a:solidFill>
                  <a:srgbClr val="000000"/>
                </a:solidFill>
              </a:rPr>
              <a:t>- Democracy in America</a:t>
            </a:r>
            <a:r>
              <a:rPr lang="en-US" sz="1400" dirty="0">
                <a:solidFill>
                  <a:srgbClr val="000000"/>
                </a:solidFill>
              </a:rPr>
              <a:t>, Vol.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15EB42-50FE-473B-BE1C-22A1BA81CE8E}"/>
              </a:ext>
            </a:extLst>
          </p:cNvPr>
          <p:cNvSpPr>
            <a:spLocks noGrp="1"/>
          </p:cNvSpPr>
          <p:nvPr>
            <p:ph type="ftr" sz="quarter" idx="10"/>
          </p:nvPr>
        </p:nvSpPr>
        <p:spPr/>
        <p:txBody>
          <a:bodyPr/>
          <a:lstStyle/>
          <a:p>
            <a:r>
              <a:rPr lang="en-US"/>
              <a:t>Introduction to Nonprofits</a:t>
            </a:r>
          </a:p>
        </p:txBody>
      </p:sp>
      <p:sp>
        <p:nvSpPr>
          <p:cNvPr id="3" name="Slide Number Placeholder 2">
            <a:extLst>
              <a:ext uri="{FF2B5EF4-FFF2-40B4-BE49-F238E27FC236}">
                <a16:creationId xmlns:a16="http://schemas.microsoft.com/office/drawing/2014/main" id="{DE3E1B1E-F788-477A-9287-4B3D9A8C6C67}"/>
              </a:ext>
            </a:extLst>
          </p:cNvPr>
          <p:cNvSpPr>
            <a:spLocks noGrp="1"/>
          </p:cNvSpPr>
          <p:nvPr>
            <p:ph type="sldNum" sz="quarter" idx="11"/>
          </p:nvPr>
        </p:nvSpPr>
        <p:spPr/>
        <p:txBody>
          <a:bodyPr/>
          <a:lstStyle/>
          <a:p>
            <a:fld id="{83D495C6-61B8-4A90-8413-878BE7E68F23}" type="slidenum">
              <a:rPr lang="en-US" smtClean="0"/>
              <a:pPr/>
              <a:t>5</a:t>
            </a:fld>
            <a:endParaRPr lang="en-US"/>
          </a:p>
        </p:txBody>
      </p:sp>
      <p:sp>
        <p:nvSpPr>
          <p:cNvPr id="4" name="Rectangle 3">
            <a:extLst>
              <a:ext uri="{FF2B5EF4-FFF2-40B4-BE49-F238E27FC236}">
                <a16:creationId xmlns:a16="http://schemas.microsoft.com/office/drawing/2014/main" id="{0C89A06A-C6E0-4502-8B03-9FFDBAB99390}"/>
              </a:ext>
            </a:extLst>
          </p:cNvPr>
          <p:cNvSpPr/>
          <p:nvPr/>
        </p:nvSpPr>
        <p:spPr>
          <a:xfrm>
            <a:off x="503883" y="1600200"/>
            <a:ext cx="82157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Why do you volunteer?</a:t>
            </a:r>
          </a:p>
        </p:txBody>
      </p:sp>
      <p:pic>
        <p:nvPicPr>
          <p:cNvPr id="5" name="Picture 4">
            <a:extLst>
              <a:ext uri="{FF2B5EF4-FFF2-40B4-BE49-F238E27FC236}">
                <a16:creationId xmlns:a16="http://schemas.microsoft.com/office/drawing/2014/main" id="{2F08FFC9-CD12-4A80-BD5A-ED5F0923AF6E}"/>
              </a:ext>
            </a:extLst>
          </p:cNvPr>
          <p:cNvPicPr>
            <a:picLocks noChangeAspect="1"/>
          </p:cNvPicPr>
          <p:nvPr/>
        </p:nvPicPr>
        <p:blipFill>
          <a:blip r:embed="rId3"/>
          <a:stretch>
            <a:fillRect/>
          </a:stretch>
        </p:blipFill>
        <p:spPr>
          <a:xfrm>
            <a:off x="2371725" y="2648546"/>
            <a:ext cx="4400550" cy="3371850"/>
          </a:xfrm>
          <a:prstGeom prst="rect">
            <a:avLst/>
          </a:prstGeom>
        </p:spPr>
      </p:pic>
    </p:spTree>
    <p:extLst>
      <p:ext uri="{BB962C8B-B14F-4D97-AF65-F5344CB8AC3E}">
        <p14:creationId xmlns:p14="http://schemas.microsoft.com/office/powerpoint/2010/main" val="243220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CB118D-2695-4150-817A-5544C2B2ABF2}"/>
              </a:ext>
            </a:extLst>
          </p:cNvPr>
          <p:cNvSpPr>
            <a:spLocks noGrp="1"/>
          </p:cNvSpPr>
          <p:nvPr>
            <p:ph type="ftr" sz="quarter" idx="10"/>
          </p:nvPr>
        </p:nvSpPr>
        <p:spPr/>
        <p:txBody>
          <a:bodyPr/>
          <a:lstStyle/>
          <a:p>
            <a:r>
              <a:rPr lang="en-US"/>
              <a:t>Introduction to Nonprofits</a:t>
            </a:r>
          </a:p>
        </p:txBody>
      </p:sp>
      <p:sp>
        <p:nvSpPr>
          <p:cNvPr id="3" name="Slide Number Placeholder 2">
            <a:extLst>
              <a:ext uri="{FF2B5EF4-FFF2-40B4-BE49-F238E27FC236}">
                <a16:creationId xmlns:a16="http://schemas.microsoft.com/office/drawing/2014/main" id="{FCC599C3-D90C-46C5-A0D6-A4EBF7F54A82}"/>
              </a:ext>
            </a:extLst>
          </p:cNvPr>
          <p:cNvSpPr>
            <a:spLocks noGrp="1"/>
          </p:cNvSpPr>
          <p:nvPr>
            <p:ph type="sldNum" sz="quarter" idx="11"/>
          </p:nvPr>
        </p:nvSpPr>
        <p:spPr/>
        <p:txBody>
          <a:bodyPr/>
          <a:lstStyle/>
          <a:p>
            <a:fld id="{83D495C6-61B8-4A90-8413-878BE7E68F23}" type="slidenum">
              <a:rPr lang="en-US" smtClean="0"/>
              <a:pPr/>
              <a:t>6</a:t>
            </a:fld>
            <a:endParaRPr lang="en-US"/>
          </a:p>
        </p:txBody>
      </p:sp>
      <p:sp>
        <p:nvSpPr>
          <p:cNvPr id="5" name="Rectangle 4">
            <a:extLst>
              <a:ext uri="{FF2B5EF4-FFF2-40B4-BE49-F238E27FC236}">
                <a16:creationId xmlns:a16="http://schemas.microsoft.com/office/drawing/2014/main" id="{6822D9E4-166B-494D-844B-DE0EDCC04AA5}"/>
              </a:ext>
            </a:extLst>
          </p:cNvPr>
          <p:cNvSpPr/>
          <p:nvPr/>
        </p:nvSpPr>
        <p:spPr>
          <a:xfrm>
            <a:off x="1524000" y="832324"/>
            <a:ext cx="64540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Three Sectors</a:t>
            </a:r>
          </a:p>
        </p:txBody>
      </p:sp>
      <p:sp>
        <p:nvSpPr>
          <p:cNvPr id="4" name="TextBox 3">
            <a:extLst>
              <a:ext uri="{FF2B5EF4-FFF2-40B4-BE49-F238E27FC236}">
                <a16:creationId xmlns:a16="http://schemas.microsoft.com/office/drawing/2014/main" id="{851C0632-D06F-4D55-98BB-248343B49EF9}"/>
              </a:ext>
            </a:extLst>
          </p:cNvPr>
          <p:cNvSpPr txBox="1"/>
          <p:nvPr/>
        </p:nvSpPr>
        <p:spPr>
          <a:xfrm>
            <a:off x="762000" y="2468701"/>
            <a:ext cx="4547203" cy="3170099"/>
          </a:xfrm>
          <a:prstGeom prst="rect">
            <a:avLst/>
          </a:prstGeom>
          <a:noFill/>
        </p:spPr>
        <p:txBody>
          <a:bodyPr wrap="square" rtlCol="0">
            <a:spAutoFit/>
          </a:bodyPr>
          <a:lstStyle/>
          <a:p>
            <a:pPr marL="342900" indent="-342900">
              <a:buAutoNum type="arabicPeriod"/>
            </a:pPr>
            <a:r>
              <a:rPr lang="en-US" sz="4000" dirty="0"/>
              <a:t>Government</a:t>
            </a:r>
          </a:p>
          <a:p>
            <a:pPr marL="342900" indent="-342900">
              <a:buAutoNum type="arabicPeriod"/>
            </a:pPr>
            <a:endParaRPr lang="en-US" sz="4000" dirty="0"/>
          </a:p>
          <a:p>
            <a:pPr marL="342900" indent="-342900">
              <a:buAutoNum type="arabicPeriod"/>
            </a:pPr>
            <a:r>
              <a:rPr lang="en-US" sz="4000" dirty="0"/>
              <a:t> For Profit</a:t>
            </a:r>
          </a:p>
          <a:p>
            <a:pPr marL="342900" indent="-342900">
              <a:buAutoNum type="arabicPeriod"/>
            </a:pPr>
            <a:endParaRPr lang="en-US" sz="4000" dirty="0"/>
          </a:p>
          <a:p>
            <a:pPr marL="342900" indent="-342900">
              <a:buAutoNum type="arabicPeriod"/>
            </a:pPr>
            <a:r>
              <a:rPr lang="en-US" sz="4000" dirty="0"/>
              <a:t>Nonprofit</a:t>
            </a:r>
          </a:p>
        </p:txBody>
      </p:sp>
      <p:pic>
        <p:nvPicPr>
          <p:cNvPr id="10" name="Picture 9" descr="A picture containing text, clipart&#10;&#10;Description automatically generated">
            <a:extLst>
              <a:ext uri="{FF2B5EF4-FFF2-40B4-BE49-F238E27FC236}">
                <a16:creationId xmlns:a16="http://schemas.microsoft.com/office/drawing/2014/main" id="{67252BBC-5C50-4CA4-A8DC-8A57C2FF1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930" y="2166590"/>
            <a:ext cx="1255940" cy="1171080"/>
          </a:xfrm>
          <a:prstGeom prst="rect">
            <a:avLst/>
          </a:prstGeom>
        </p:spPr>
      </p:pic>
      <p:pic>
        <p:nvPicPr>
          <p:cNvPr id="12" name="Picture 11" descr="Icon&#10;&#10;Description automatically generated">
            <a:extLst>
              <a:ext uri="{FF2B5EF4-FFF2-40B4-BE49-F238E27FC236}">
                <a16:creationId xmlns:a16="http://schemas.microsoft.com/office/drawing/2014/main" id="{95DC193C-C339-407A-BE57-DD0FBDDF4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801" y="3595119"/>
            <a:ext cx="1270940" cy="1171080"/>
          </a:xfrm>
          <a:prstGeom prst="rect">
            <a:avLst/>
          </a:prstGeom>
        </p:spPr>
      </p:pic>
      <p:pic>
        <p:nvPicPr>
          <p:cNvPr id="14" name="Picture 13" descr="Shape, arrow&#10;&#10;Description automatically generated">
            <a:extLst>
              <a:ext uri="{FF2B5EF4-FFF2-40B4-BE49-F238E27FC236}">
                <a16:creationId xmlns:a16="http://schemas.microsoft.com/office/drawing/2014/main" id="{FD183644-45FD-46DF-8605-2FD741B3F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872" y="5023648"/>
            <a:ext cx="1280869" cy="1171080"/>
          </a:xfrm>
          <a:prstGeom prst="rect">
            <a:avLst/>
          </a:prstGeom>
        </p:spPr>
      </p:pic>
      <p:sp>
        <p:nvSpPr>
          <p:cNvPr id="15" name="TextBox 14">
            <a:extLst>
              <a:ext uri="{FF2B5EF4-FFF2-40B4-BE49-F238E27FC236}">
                <a16:creationId xmlns:a16="http://schemas.microsoft.com/office/drawing/2014/main" id="{D6BFF661-3A43-46C6-AF6B-B1DB93965515}"/>
              </a:ext>
            </a:extLst>
          </p:cNvPr>
          <p:cNvSpPr txBox="1"/>
          <p:nvPr/>
        </p:nvSpPr>
        <p:spPr>
          <a:xfrm>
            <a:off x="5981700" y="2715324"/>
            <a:ext cx="2705100" cy="2308324"/>
          </a:xfrm>
          <a:prstGeom prst="rect">
            <a:avLst/>
          </a:prstGeom>
          <a:solidFill>
            <a:srgbClr val="FFFF00"/>
          </a:solidFill>
          <a:ln>
            <a:solidFill>
              <a:schemeClr val="bg2"/>
            </a:solidFill>
          </a:ln>
        </p:spPr>
        <p:txBody>
          <a:bodyPr wrap="square" rtlCol="0">
            <a:spAutoFit/>
          </a:bodyPr>
          <a:lstStyle/>
          <a:p>
            <a:pPr marL="285750" indent="-285750">
              <a:buFontTx/>
              <a:buChar char="-"/>
            </a:pPr>
            <a:r>
              <a:rPr lang="en-US" sz="2400" dirty="0">
                <a:solidFill>
                  <a:schemeClr val="bg1"/>
                </a:solidFill>
              </a:rPr>
              <a:t>Examples</a:t>
            </a:r>
          </a:p>
          <a:p>
            <a:pPr marL="285750" indent="-285750">
              <a:buFontTx/>
              <a:buChar char="-"/>
            </a:pPr>
            <a:r>
              <a:rPr lang="en-US" sz="2400" dirty="0">
                <a:solidFill>
                  <a:schemeClr val="bg1"/>
                </a:solidFill>
              </a:rPr>
              <a:t>Product</a:t>
            </a:r>
          </a:p>
          <a:p>
            <a:pPr marL="285750" indent="-285750">
              <a:buFontTx/>
              <a:buChar char="-"/>
            </a:pPr>
            <a:r>
              <a:rPr lang="en-US" sz="2400" dirty="0">
                <a:solidFill>
                  <a:schemeClr val="bg1"/>
                </a:solidFill>
              </a:rPr>
              <a:t>Users</a:t>
            </a:r>
          </a:p>
          <a:p>
            <a:pPr marL="285750" indent="-285750">
              <a:buFontTx/>
              <a:buChar char="-"/>
            </a:pPr>
            <a:r>
              <a:rPr lang="en-US" sz="2400" dirty="0">
                <a:solidFill>
                  <a:schemeClr val="bg1"/>
                </a:solidFill>
              </a:rPr>
              <a:t>Deliverers</a:t>
            </a:r>
          </a:p>
          <a:p>
            <a:pPr marL="285750" indent="-285750">
              <a:buFontTx/>
              <a:buChar char="-"/>
            </a:pPr>
            <a:r>
              <a:rPr lang="en-US" sz="2400" dirty="0">
                <a:solidFill>
                  <a:schemeClr val="bg1"/>
                </a:solidFill>
              </a:rPr>
              <a:t>How paid for</a:t>
            </a:r>
          </a:p>
          <a:p>
            <a:pPr marL="285750" indent="-285750">
              <a:buFontTx/>
              <a:buChar char="-"/>
            </a:pPr>
            <a:r>
              <a:rPr lang="en-US" sz="2400" dirty="0">
                <a:solidFill>
                  <a:schemeClr val="bg1"/>
                </a:solidFill>
              </a:rPr>
              <a:t>How change</a:t>
            </a:r>
          </a:p>
        </p:txBody>
      </p:sp>
      <p:sp>
        <p:nvSpPr>
          <p:cNvPr id="6" name="TextBox 5">
            <a:extLst>
              <a:ext uri="{FF2B5EF4-FFF2-40B4-BE49-F238E27FC236}">
                <a16:creationId xmlns:a16="http://schemas.microsoft.com/office/drawing/2014/main" id="{33ED117A-17EC-4EB0-A853-5BFABB29D69A}"/>
              </a:ext>
            </a:extLst>
          </p:cNvPr>
          <p:cNvSpPr txBox="1"/>
          <p:nvPr/>
        </p:nvSpPr>
        <p:spPr>
          <a:xfrm>
            <a:off x="5981699" y="5638800"/>
            <a:ext cx="2820341" cy="553998"/>
          </a:xfrm>
          <a:prstGeom prst="rect">
            <a:avLst/>
          </a:prstGeom>
          <a:noFill/>
        </p:spPr>
        <p:txBody>
          <a:bodyPr wrap="square" rtlCol="0">
            <a:spAutoFit/>
          </a:bodyPr>
          <a:lstStyle/>
          <a:p>
            <a:r>
              <a:rPr lang="en-US" sz="1200" dirty="0">
                <a:solidFill>
                  <a:srgbClr val="212529"/>
                </a:solidFill>
                <a:effectLst/>
                <a:hlinkClick r:id="rId6"/>
              </a:rPr>
              <a:t>www.tinyurl.com/C101-NP-JamBoard</a:t>
            </a:r>
            <a:r>
              <a:rPr lang="en-US" sz="1200" dirty="0">
                <a:solidFill>
                  <a:srgbClr val="212529"/>
                </a:solidFill>
                <a:effectLst/>
              </a:rPr>
              <a:t>  </a:t>
            </a:r>
            <a:endParaRPr lang="en-US" sz="1200" dirty="0"/>
          </a:p>
          <a:p>
            <a:endParaRPr lang="en-US" dirty="0"/>
          </a:p>
        </p:txBody>
      </p:sp>
    </p:spTree>
    <p:extLst>
      <p:ext uri="{BB962C8B-B14F-4D97-AF65-F5344CB8AC3E}">
        <p14:creationId xmlns:p14="http://schemas.microsoft.com/office/powerpoint/2010/main" val="16149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CB118D-2695-4150-817A-5544C2B2ABF2}"/>
              </a:ext>
            </a:extLst>
          </p:cNvPr>
          <p:cNvSpPr>
            <a:spLocks noGrp="1"/>
          </p:cNvSpPr>
          <p:nvPr>
            <p:ph type="ftr" sz="quarter" idx="10"/>
          </p:nvPr>
        </p:nvSpPr>
        <p:spPr/>
        <p:txBody>
          <a:bodyPr/>
          <a:lstStyle/>
          <a:p>
            <a:r>
              <a:rPr lang="en-US"/>
              <a:t>Introduction to Nonprofits</a:t>
            </a:r>
          </a:p>
        </p:txBody>
      </p:sp>
      <p:sp>
        <p:nvSpPr>
          <p:cNvPr id="3" name="Slide Number Placeholder 2">
            <a:extLst>
              <a:ext uri="{FF2B5EF4-FFF2-40B4-BE49-F238E27FC236}">
                <a16:creationId xmlns:a16="http://schemas.microsoft.com/office/drawing/2014/main" id="{FCC599C3-D90C-46C5-A0D6-A4EBF7F54A82}"/>
              </a:ext>
            </a:extLst>
          </p:cNvPr>
          <p:cNvSpPr>
            <a:spLocks noGrp="1"/>
          </p:cNvSpPr>
          <p:nvPr>
            <p:ph type="sldNum" sz="quarter" idx="11"/>
          </p:nvPr>
        </p:nvSpPr>
        <p:spPr/>
        <p:txBody>
          <a:bodyPr/>
          <a:lstStyle/>
          <a:p>
            <a:fld id="{83D495C6-61B8-4A90-8413-878BE7E68F23}" type="slidenum">
              <a:rPr lang="en-US" smtClean="0"/>
              <a:pPr/>
              <a:t>7</a:t>
            </a:fld>
            <a:endParaRPr lang="en-US"/>
          </a:p>
        </p:txBody>
      </p:sp>
      <p:sp>
        <p:nvSpPr>
          <p:cNvPr id="5" name="Rectangle 4">
            <a:extLst>
              <a:ext uri="{FF2B5EF4-FFF2-40B4-BE49-F238E27FC236}">
                <a16:creationId xmlns:a16="http://schemas.microsoft.com/office/drawing/2014/main" id="{6822D9E4-166B-494D-844B-DE0EDCC04AA5}"/>
              </a:ext>
            </a:extLst>
          </p:cNvPr>
          <p:cNvSpPr/>
          <p:nvPr/>
        </p:nvSpPr>
        <p:spPr>
          <a:xfrm>
            <a:off x="1524000" y="832324"/>
            <a:ext cx="64540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Three Sectors</a:t>
            </a:r>
          </a:p>
        </p:txBody>
      </p:sp>
      <p:sp>
        <p:nvSpPr>
          <p:cNvPr id="4" name="TextBox 3">
            <a:extLst>
              <a:ext uri="{FF2B5EF4-FFF2-40B4-BE49-F238E27FC236}">
                <a16:creationId xmlns:a16="http://schemas.microsoft.com/office/drawing/2014/main" id="{851C0632-D06F-4D55-98BB-248343B49EF9}"/>
              </a:ext>
            </a:extLst>
          </p:cNvPr>
          <p:cNvSpPr txBox="1"/>
          <p:nvPr/>
        </p:nvSpPr>
        <p:spPr>
          <a:xfrm>
            <a:off x="762000" y="2468701"/>
            <a:ext cx="4547203" cy="3170099"/>
          </a:xfrm>
          <a:prstGeom prst="rect">
            <a:avLst/>
          </a:prstGeom>
          <a:noFill/>
        </p:spPr>
        <p:txBody>
          <a:bodyPr wrap="square" rtlCol="0">
            <a:spAutoFit/>
          </a:bodyPr>
          <a:lstStyle/>
          <a:p>
            <a:pPr marL="342900" indent="-342900">
              <a:buAutoNum type="arabicPeriod"/>
            </a:pPr>
            <a:r>
              <a:rPr lang="en-US" sz="4000" dirty="0"/>
              <a:t>Government</a:t>
            </a:r>
          </a:p>
          <a:p>
            <a:pPr marL="342900" indent="-342900">
              <a:buAutoNum type="arabicPeriod"/>
            </a:pPr>
            <a:endParaRPr lang="en-US" sz="4000" dirty="0"/>
          </a:p>
          <a:p>
            <a:pPr marL="342900" indent="-342900">
              <a:buAutoNum type="arabicPeriod"/>
            </a:pPr>
            <a:r>
              <a:rPr lang="en-US" sz="4000" dirty="0"/>
              <a:t> For Profit</a:t>
            </a:r>
          </a:p>
          <a:p>
            <a:pPr marL="342900" indent="-342900">
              <a:buAutoNum type="arabicPeriod"/>
            </a:pPr>
            <a:endParaRPr lang="en-US" sz="4000" dirty="0"/>
          </a:p>
          <a:p>
            <a:pPr marL="342900" indent="-342900">
              <a:buAutoNum type="arabicPeriod"/>
            </a:pPr>
            <a:r>
              <a:rPr lang="en-US" sz="4000" dirty="0"/>
              <a:t>Nonprofit</a:t>
            </a:r>
          </a:p>
        </p:txBody>
      </p:sp>
      <p:pic>
        <p:nvPicPr>
          <p:cNvPr id="10" name="Picture 9" descr="A picture containing text, clipart&#10;&#10;Description automatically generated">
            <a:extLst>
              <a:ext uri="{FF2B5EF4-FFF2-40B4-BE49-F238E27FC236}">
                <a16:creationId xmlns:a16="http://schemas.microsoft.com/office/drawing/2014/main" id="{67252BBC-5C50-4CA4-A8DC-8A57C2FF1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930" y="2166590"/>
            <a:ext cx="1255940" cy="1171080"/>
          </a:xfrm>
          <a:prstGeom prst="rect">
            <a:avLst/>
          </a:prstGeom>
        </p:spPr>
      </p:pic>
      <p:pic>
        <p:nvPicPr>
          <p:cNvPr id="12" name="Picture 11" descr="Icon&#10;&#10;Description automatically generated">
            <a:extLst>
              <a:ext uri="{FF2B5EF4-FFF2-40B4-BE49-F238E27FC236}">
                <a16:creationId xmlns:a16="http://schemas.microsoft.com/office/drawing/2014/main" id="{95DC193C-C339-407A-BE57-DD0FBDDF48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801" y="3595119"/>
            <a:ext cx="1270940" cy="1171080"/>
          </a:xfrm>
          <a:prstGeom prst="rect">
            <a:avLst/>
          </a:prstGeom>
        </p:spPr>
      </p:pic>
      <p:pic>
        <p:nvPicPr>
          <p:cNvPr id="14" name="Picture 13" descr="Shape, arrow&#10;&#10;Description automatically generated">
            <a:extLst>
              <a:ext uri="{FF2B5EF4-FFF2-40B4-BE49-F238E27FC236}">
                <a16:creationId xmlns:a16="http://schemas.microsoft.com/office/drawing/2014/main" id="{FD183644-45FD-46DF-8605-2FD741B3F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872" y="5023648"/>
            <a:ext cx="1280869" cy="1171080"/>
          </a:xfrm>
          <a:prstGeom prst="rect">
            <a:avLst/>
          </a:prstGeom>
        </p:spPr>
      </p:pic>
      <p:sp>
        <p:nvSpPr>
          <p:cNvPr id="15" name="TextBox 14">
            <a:extLst>
              <a:ext uri="{FF2B5EF4-FFF2-40B4-BE49-F238E27FC236}">
                <a16:creationId xmlns:a16="http://schemas.microsoft.com/office/drawing/2014/main" id="{D6BFF661-3A43-46C6-AF6B-B1DB93965515}"/>
              </a:ext>
            </a:extLst>
          </p:cNvPr>
          <p:cNvSpPr txBox="1"/>
          <p:nvPr/>
        </p:nvSpPr>
        <p:spPr>
          <a:xfrm>
            <a:off x="5981700" y="2715324"/>
            <a:ext cx="2705100" cy="2308324"/>
          </a:xfrm>
          <a:prstGeom prst="rect">
            <a:avLst/>
          </a:prstGeom>
          <a:solidFill>
            <a:srgbClr val="FFFF00"/>
          </a:solidFill>
          <a:ln>
            <a:solidFill>
              <a:schemeClr val="bg2"/>
            </a:solidFill>
          </a:ln>
        </p:spPr>
        <p:txBody>
          <a:bodyPr wrap="square" rtlCol="0">
            <a:spAutoFit/>
          </a:bodyPr>
          <a:lstStyle/>
          <a:p>
            <a:pPr marL="285750" indent="-285750">
              <a:buFontTx/>
              <a:buChar char="-"/>
            </a:pPr>
            <a:r>
              <a:rPr lang="en-US" sz="2400" dirty="0">
                <a:solidFill>
                  <a:schemeClr val="bg1"/>
                </a:solidFill>
              </a:rPr>
              <a:t>Examples</a:t>
            </a:r>
          </a:p>
          <a:p>
            <a:pPr marL="285750" indent="-285750">
              <a:buFontTx/>
              <a:buChar char="-"/>
            </a:pPr>
            <a:r>
              <a:rPr lang="en-US" sz="2400" dirty="0">
                <a:solidFill>
                  <a:schemeClr val="bg1"/>
                </a:solidFill>
              </a:rPr>
              <a:t>Product</a:t>
            </a:r>
          </a:p>
          <a:p>
            <a:pPr marL="285750" indent="-285750">
              <a:buFontTx/>
              <a:buChar char="-"/>
            </a:pPr>
            <a:r>
              <a:rPr lang="en-US" sz="2400" dirty="0">
                <a:solidFill>
                  <a:schemeClr val="bg1"/>
                </a:solidFill>
              </a:rPr>
              <a:t>Users</a:t>
            </a:r>
          </a:p>
          <a:p>
            <a:pPr marL="285750" indent="-285750">
              <a:buFontTx/>
              <a:buChar char="-"/>
            </a:pPr>
            <a:r>
              <a:rPr lang="en-US" sz="2400" dirty="0">
                <a:solidFill>
                  <a:schemeClr val="bg1"/>
                </a:solidFill>
              </a:rPr>
              <a:t>Deliverers</a:t>
            </a:r>
          </a:p>
          <a:p>
            <a:pPr marL="285750" indent="-285750">
              <a:buFontTx/>
              <a:buChar char="-"/>
            </a:pPr>
            <a:r>
              <a:rPr lang="en-US" sz="2400" dirty="0">
                <a:solidFill>
                  <a:schemeClr val="bg1"/>
                </a:solidFill>
              </a:rPr>
              <a:t>How paid for</a:t>
            </a:r>
          </a:p>
          <a:p>
            <a:pPr marL="285750" indent="-285750">
              <a:buFontTx/>
              <a:buChar char="-"/>
            </a:pPr>
            <a:r>
              <a:rPr lang="en-US" sz="2400" dirty="0">
                <a:solidFill>
                  <a:schemeClr val="bg1"/>
                </a:solidFill>
              </a:rPr>
              <a:t>How change</a:t>
            </a:r>
          </a:p>
        </p:txBody>
      </p:sp>
      <p:sp>
        <p:nvSpPr>
          <p:cNvPr id="6" name="Rectangle 5">
            <a:extLst>
              <a:ext uri="{FF2B5EF4-FFF2-40B4-BE49-F238E27FC236}">
                <a16:creationId xmlns:a16="http://schemas.microsoft.com/office/drawing/2014/main" id="{3C357C28-792E-4127-AE0D-47EBCC5A83D3}"/>
              </a:ext>
            </a:extLst>
          </p:cNvPr>
          <p:cNvSpPr/>
          <p:nvPr/>
        </p:nvSpPr>
        <p:spPr>
          <a:xfrm rot="20824140">
            <a:off x="2409367" y="1599351"/>
            <a:ext cx="442781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Report Back</a:t>
            </a:r>
          </a:p>
        </p:txBody>
      </p:sp>
    </p:spTree>
    <p:extLst>
      <p:ext uri="{BB962C8B-B14F-4D97-AF65-F5344CB8AC3E}">
        <p14:creationId xmlns:p14="http://schemas.microsoft.com/office/powerpoint/2010/main" val="284235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14600" y="6330950"/>
            <a:ext cx="4191000" cy="476250"/>
          </a:xfrm>
        </p:spPr>
        <p:txBody>
          <a:bodyPr/>
          <a:lstStyle/>
          <a:p>
            <a:r>
              <a:rPr lang="en-US" dirty="0"/>
              <a:t>Introduction to Nonprofits</a:t>
            </a:r>
          </a:p>
        </p:txBody>
      </p:sp>
      <p:sp>
        <p:nvSpPr>
          <p:cNvPr id="5" name="Slide Number Placeholder 2"/>
          <p:cNvSpPr>
            <a:spLocks noGrp="1"/>
          </p:cNvSpPr>
          <p:nvPr>
            <p:ph type="sldNum" sz="quarter" idx="11"/>
          </p:nvPr>
        </p:nvSpPr>
        <p:spPr/>
        <p:txBody>
          <a:bodyPr/>
          <a:lstStyle/>
          <a:p>
            <a:fld id="{73C946AD-46BE-4C36-94E4-FDC465765777}" type="slidenum">
              <a:rPr lang="en-US"/>
              <a:pPr/>
              <a:t>8</a:t>
            </a:fld>
            <a:endParaRPr lang="en-US"/>
          </a:p>
        </p:txBody>
      </p:sp>
      <p:sp>
        <p:nvSpPr>
          <p:cNvPr id="126978" name="Rectangle 4"/>
          <p:cNvSpPr>
            <a:spLocks noGrp="1" noChangeArrowheads="1"/>
          </p:cNvSpPr>
          <p:nvPr>
            <p:ph type="title" idx="4294967295"/>
          </p:nvPr>
        </p:nvSpPr>
        <p:spPr>
          <a:xfrm>
            <a:off x="685800" y="228600"/>
            <a:ext cx="7848600" cy="1231900"/>
          </a:xfrm>
        </p:spPr>
        <p:txBody>
          <a:bodyPr/>
          <a:lstStyle/>
          <a:p>
            <a:r>
              <a:rPr lang="en-US" sz="4000" u="sng" dirty="0"/>
              <a:t>Mission </a:t>
            </a:r>
            <a:r>
              <a:rPr lang="en-US" sz="4000" u="sng"/>
              <a:t>Driven </a:t>
            </a:r>
            <a:r>
              <a:rPr lang="en-US" sz="4000" i="1" u="sng"/>
              <a:t>not  </a:t>
            </a:r>
            <a:r>
              <a:rPr lang="en-US" sz="4000" u="sng"/>
              <a:t>Profit </a:t>
            </a:r>
            <a:r>
              <a:rPr lang="en-US" sz="4000" u="sng" dirty="0"/>
              <a:t>Driven</a:t>
            </a:r>
          </a:p>
        </p:txBody>
      </p:sp>
      <p:sp>
        <p:nvSpPr>
          <p:cNvPr id="126979" name="Rectangle 5"/>
          <p:cNvSpPr>
            <a:spLocks noChangeArrowheads="1"/>
          </p:cNvSpPr>
          <p:nvPr/>
        </p:nvSpPr>
        <p:spPr bwMode="auto">
          <a:xfrm>
            <a:off x="228600" y="1295400"/>
            <a:ext cx="85344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a:latin typeface="Arial" charset="0"/>
              </a:rPr>
              <a:t>Nonprofits exist to </a:t>
            </a:r>
            <a:r>
              <a:rPr lang="en-US" sz="3600" b="1" u="sng">
                <a:solidFill>
                  <a:srgbClr val="FF3300"/>
                </a:solidFill>
                <a:latin typeface="Arial" charset="0"/>
              </a:rPr>
              <a:t>serve a mission</a:t>
            </a:r>
            <a:r>
              <a:rPr lang="en-US" sz="3600">
                <a:latin typeface="Arial" charset="0"/>
              </a:rPr>
              <a:t>, to respond to a situation or opportunity that has not been addressed. They serve constituents left unserved by the government and for-profit sectors.</a:t>
            </a:r>
          </a:p>
          <a:p>
            <a:pPr algn="ctr" eaLnBrk="1" hangingPunct="1"/>
            <a:r>
              <a:rPr lang="en-US" sz="3600">
                <a:latin typeface="Arial" charset="0"/>
              </a:rPr>
              <a:t>It is the mission which provides the meaning and direction of an organization, as well as the uniqueness or niche of an organization.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90800" y="6096000"/>
            <a:ext cx="4191000" cy="476250"/>
          </a:xfrm>
        </p:spPr>
        <p:txBody>
          <a:bodyPr/>
          <a:lstStyle/>
          <a:p>
            <a:r>
              <a:rPr lang="en-US" dirty="0"/>
              <a:t>Introduction to Nonprofits</a:t>
            </a:r>
          </a:p>
        </p:txBody>
      </p:sp>
      <p:sp>
        <p:nvSpPr>
          <p:cNvPr id="5" name="Slide Number Placeholder 2"/>
          <p:cNvSpPr>
            <a:spLocks noGrp="1"/>
          </p:cNvSpPr>
          <p:nvPr>
            <p:ph type="sldNum" sz="quarter" idx="11"/>
          </p:nvPr>
        </p:nvSpPr>
        <p:spPr/>
        <p:txBody>
          <a:bodyPr/>
          <a:lstStyle/>
          <a:p>
            <a:fld id="{B97A6E12-6F01-44BA-96B6-8A214FF2DBC9}" type="slidenum">
              <a:rPr lang="en-US"/>
              <a:pPr/>
              <a:t>9</a:t>
            </a:fld>
            <a:endParaRPr lang="en-US"/>
          </a:p>
        </p:txBody>
      </p:sp>
      <p:sp>
        <p:nvSpPr>
          <p:cNvPr id="113666" name="Rectangle 4"/>
          <p:cNvSpPr>
            <a:spLocks noGrp="1" noChangeArrowheads="1"/>
          </p:cNvSpPr>
          <p:nvPr>
            <p:ph type="title" idx="4294967295"/>
          </p:nvPr>
        </p:nvSpPr>
        <p:spPr>
          <a:xfrm>
            <a:off x="2057400" y="152400"/>
            <a:ext cx="5715000" cy="958850"/>
          </a:xfrm>
        </p:spPr>
        <p:txBody>
          <a:bodyPr/>
          <a:lstStyle/>
          <a:p>
            <a:r>
              <a:rPr lang="en-US" u="sng"/>
              <a:t>Scope of Nonprofits</a:t>
            </a:r>
          </a:p>
        </p:txBody>
      </p:sp>
      <p:sp>
        <p:nvSpPr>
          <p:cNvPr id="113667" name="Rectangle 5"/>
          <p:cNvSpPr>
            <a:spLocks noChangeArrowheads="1"/>
          </p:cNvSpPr>
          <p:nvPr/>
        </p:nvSpPr>
        <p:spPr bwMode="auto">
          <a:xfrm>
            <a:off x="838200" y="1170018"/>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2400" dirty="0">
                <a:latin typeface="Arial" charset="0"/>
              </a:rPr>
              <a:t>The private nonprofit sector comprises </a:t>
            </a:r>
            <a:br>
              <a:rPr lang="en-US" sz="2400" dirty="0">
                <a:latin typeface="Arial" charset="0"/>
              </a:rPr>
            </a:br>
            <a:endParaRPr lang="en-US" sz="2400" dirty="0">
              <a:latin typeface="Arial" charset="0"/>
            </a:endParaRPr>
          </a:p>
          <a:p>
            <a:pPr eaLnBrk="1" hangingPunct="1">
              <a:buFontTx/>
              <a:buChar char="•"/>
            </a:pPr>
            <a:r>
              <a:rPr lang="en-US" sz="2400" dirty="0">
                <a:latin typeface="Arial" charset="0"/>
              </a:rPr>
              <a:t> private universities</a:t>
            </a:r>
          </a:p>
          <a:p>
            <a:pPr eaLnBrk="1" hangingPunct="1">
              <a:buFontTx/>
              <a:buChar char="•"/>
            </a:pPr>
            <a:r>
              <a:rPr lang="en-US" sz="2400" dirty="0">
                <a:latin typeface="Arial" charset="0"/>
              </a:rPr>
              <a:t> schools</a:t>
            </a:r>
          </a:p>
          <a:p>
            <a:pPr eaLnBrk="1" hangingPunct="1">
              <a:buFontTx/>
              <a:buChar char="•"/>
            </a:pPr>
            <a:r>
              <a:rPr lang="en-US" sz="2400" dirty="0">
                <a:latin typeface="Arial" charset="0"/>
              </a:rPr>
              <a:t> hospitals &amp; clinics</a:t>
            </a:r>
          </a:p>
          <a:p>
            <a:pPr eaLnBrk="1" hangingPunct="1">
              <a:buFontTx/>
              <a:buChar char="•"/>
            </a:pPr>
            <a:r>
              <a:rPr lang="en-US" sz="2400" dirty="0">
                <a:latin typeface="Arial" charset="0"/>
              </a:rPr>
              <a:t> day-care centers  </a:t>
            </a:r>
          </a:p>
          <a:p>
            <a:pPr eaLnBrk="1" hangingPunct="1">
              <a:buFontTx/>
              <a:buChar char="•"/>
            </a:pPr>
            <a:r>
              <a:rPr lang="en-US" sz="2400" dirty="0">
                <a:latin typeface="Arial" charset="0"/>
              </a:rPr>
              <a:t> social service providers </a:t>
            </a:r>
          </a:p>
          <a:p>
            <a:pPr eaLnBrk="1" hangingPunct="1">
              <a:buFontTx/>
              <a:buChar char="•"/>
            </a:pPr>
            <a:r>
              <a:rPr lang="en-US" sz="2400" dirty="0">
                <a:latin typeface="Arial" charset="0"/>
              </a:rPr>
              <a:t> symphonies &amp; museums </a:t>
            </a:r>
          </a:p>
          <a:p>
            <a:pPr eaLnBrk="1" hangingPunct="1">
              <a:buFontTx/>
              <a:buChar char="•"/>
            </a:pPr>
            <a:r>
              <a:rPr lang="en-US" sz="2400" dirty="0">
                <a:latin typeface="Arial" charset="0"/>
              </a:rPr>
              <a:t> arts organizations &amp; theaters</a:t>
            </a:r>
          </a:p>
          <a:p>
            <a:pPr eaLnBrk="1" hangingPunct="1">
              <a:buFontTx/>
              <a:buChar char="•"/>
            </a:pPr>
            <a:r>
              <a:rPr lang="en-US" sz="2400" dirty="0">
                <a:latin typeface="Arial" charset="0"/>
              </a:rPr>
              <a:t> environmental organizations </a:t>
            </a:r>
          </a:p>
          <a:p>
            <a:pPr eaLnBrk="1" hangingPunct="1">
              <a:buFontTx/>
              <a:buChar char="•"/>
            </a:pPr>
            <a:r>
              <a:rPr lang="en-US" sz="2400" dirty="0">
                <a:latin typeface="Arial" charset="0"/>
              </a:rPr>
              <a:t> and many others eligible for tax exemption under  </a:t>
            </a:r>
          </a:p>
          <a:p>
            <a:pPr eaLnBrk="1" hangingPunct="1"/>
            <a:r>
              <a:rPr lang="en-US" sz="2400" dirty="0">
                <a:latin typeface="Arial" charset="0"/>
              </a:rPr>
              <a:t>  Section 501(c)(3) of the Internal Revenue Code.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1&quot;/&gt;&lt;/object&gt;&lt;object type=&quot;3&quot; unique_id=&quot;10005&quot;&gt;&lt;property id=&quot;20148&quot; value=&quot;5&quot;/&gt;&lt;property id=&quot;20300&quot; value=&quot;Slide 2 - &amp;quot;Scope of Nonprofits&amp;quot;&quot;/&gt;&lt;property id=&quot;20307&quot; value=&quot;305&quot;/&gt;&lt;/object&gt;&lt;object type=&quot;3&quot; unique_id=&quot;10006&quot;&gt;&lt;property id=&quot;20148&quot; value=&quot;5&quot;/&gt;&lt;property id=&quot;20300&quot; value=&quot;Slide 3 - &amp;quot;Types of Organizations&amp;quot;&quot;/&gt;&lt;property id=&quot;20307&quot; value=&quot;306&quot;/&gt;&lt;/object&gt;&lt;object type=&quot;3&quot; unique_id=&quot;10007&quot;&gt;&lt;property id=&quot;20148&quot; value=&quot;5&quot;/&gt;&lt;property id=&quot;20300&quot; value=&quot;Slide 4 - &amp;quot;Difference between 501 organizations&amp;quot;&quot;/&gt;&lt;property id=&quot;20307&quot; value=&quot;308&quot;/&gt;&lt;/object&gt;&lt;object type=&quot;3&quot; unique_id=&quot;10008&quot;&gt;&lt;property id=&quot;20148&quot; value=&quot;5&quot;/&gt;&lt;property id=&quot;20300&quot; value=&quot;Slide 5 - &amp;quot;Mission Driven not Profit Driven&amp;quot;&quot;/&gt;&lt;property id=&quot;20307&quot; value=&quot;314&quot;/&gt;&lt;/object&gt;&lt;object type=&quot;3&quot; unique_id=&quot;10012&quot;&gt;&lt;property id=&quot;20148&quot; value=&quot;5&quot;/&gt;&lt;property id=&quot;20300&quot; value=&quot;Slide 6&quot;/&gt;&lt;property id=&quot;20307&quot; value=&quot;284&quot;/&gt;&lt;/object&gt;&lt;object type=&quot;3&quot; unique_id=&quot;10013&quot;&gt;&lt;property id=&quot;20148&quot; value=&quot;5&quot;/&gt;&lt;property id=&quot;20300&quot; value=&quot;Slide 7&quot;/&gt;&lt;property id=&quot;20307&quot; value=&quot;302&quot;/&gt;&lt;/object&gt;&lt;object type=&quot;3&quot; unique_id=&quot;10014&quot;&gt;&lt;property id=&quot;20148&quot; value=&quot;5&quot;/&gt;&lt;property id=&quot;20300&quot; value=&quot;Slide 9 - &amp;quot; Sources of Revenue for Nonprofits&amp;quot;&quot;/&gt;&lt;property id=&quot;20307&quot; value=&quot;307&quot;/&gt;&lt;/object&gt;&lt;object type=&quot;3&quot; unique_id=&quot;10015&quot;&gt;&lt;property id=&quot;20148&quot; value=&quot;5&quot;/&gt;&lt;property id=&quot;20300&quot; value=&quot;Slide 10&quot;/&gt;&lt;property id=&quot;20307&quot; value=&quot;292&quot;/&gt;&lt;/object&gt;&lt;object type=&quot;3&quot; unique_id=&quot;10016&quot;&gt;&lt;property id=&quot;20148&quot; value=&quot;5&quot;/&gt;&lt;property id=&quot;20300&quot; value=&quot;Slide 11&quot;/&gt;&lt;property id=&quot;20307&quot; value=&quot;293&quot;/&gt;&lt;/object&gt;&lt;object type=&quot;3&quot; unique_id=&quot;10017&quot;&gt;&lt;property id=&quot;20148&quot; value=&quot;5&quot;/&gt;&lt;property id=&quot;20300&quot; value=&quot;Slide 12&quot;/&gt;&lt;property id=&quot;20307&quot; value=&quot;294&quot;/&gt;&lt;/object&gt;&lt;object type=&quot;3&quot; unique_id=&quot;10018&quot;&gt;&lt;property id=&quot;20148&quot; value=&quot;5&quot;/&gt;&lt;property id=&quot;20300&quot; value=&quot;Slide 13&quot;/&gt;&lt;property id=&quot;20307&quot; value=&quot;295&quot;/&gt;&lt;/object&gt;&lt;object type=&quot;3&quot; unique_id=&quot;10019&quot;&gt;&lt;property id=&quot;20148&quot; value=&quot;5&quot;/&gt;&lt;property id=&quot;20300&quot; value=&quot;Slide 14&quot;/&gt;&lt;property id=&quot;20307&quot; value=&quot;296&quot;/&gt;&lt;/object&gt;&lt;object type=&quot;3&quot; unique_id=&quot;10022&quot;&gt;&lt;property id=&quot;20148&quot; value=&quot;5&quot;/&gt;&lt;property id=&quot;20300&quot; value=&quot;Slide 15 - &amp;quot;    Employment in Nonprofits&amp;quot;&quot;/&gt;&lt;property id=&quot;20307&quot; value=&quot;316&quot;/&gt;&lt;/object&gt;&lt;object type=&quot;3&quot; unique_id=&quot;10026&quot;&gt;&lt;property id=&quot;20148&quot; value=&quot;5&quot;/&gt;&lt;property id=&quot;20300&quot; value=&quot;Slide 17&quot;/&gt;&lt;property id=&quot;20307&quot; value=&quot;300&quot;/&gt;&lt;/object&gt;&lt;object type=&quot;3&quot; unique_id=&quot;10028&quot;&gt;&lt;property id=&quot;20148&quot; value=&quot;5&quot;/&gt;&lt;property id=&quot;20300&quot; value=&quot;Slide 19&quot;/&gt;&lt;property id=&quot;20307&quot; value=&quot;289&quot;/&gt;&lt;/object&gt;&lt;object type=&quot;3&quot; unique_id=&quot;10032&quot;&gt;&lt;property id=&quot;20148&quot; value=&quot;5&quot;/&gt;&lt;property id=&quot;20300&quot; value=&quot;Slide 20&quot;/&gt;&lt;property id=&quot;20307&quot; value=&quot;290&quot;/&gt;&lt;/object&gt;&lt;object type=&quot;3&quot; unique_id=&quot;10033&quot;&gt;&lt;property id=&quot;20148&quot; value=&quot;5&quot;/&gt;&lt;property id=&quot;20300&quot; value=&quot;Slide 21&quot;/&gt;&lt;property id=&quot;20307&quot; value=&quot;291&quot;/&gt;&lt;/object&gt;&lt;object type=&quot;3&quot; unique_id=&quot;10035&quot;&gt;&lt;property id=&quot;20148&quot; value=&quot;5&quot;/&gt;&lt;property id=&quot;20300&quot; value=&quot;Slide 22 - &amp;quot;Food for thought…&amp;quot;&quot;/&gt;&lt;property id=&quot;20307&quot; value=&quot;318&quot;/&gt;&lt;/object&gt;&lt;object type=&quot;3&quot; unique_id=&quot;11031&quot;&gt;&lt;property id=&quot;20148&quot; value=&quot;5&quot;/&gt;&lt;property id=&quot;20300&quot; value=&quot;Slide 18&quot;/&gt;&lt;property id=&quot;20307&quot; value=&quot;320&quot;/&gt;&lt;/object&gt;&lt;object type=&quot;3&quot; unique_id=&quot;13653&quot;&gt;&lt;property id=&quot;20148&quot; value=&quot;5&quot;/&gt;&lt;property id=&quot;20300&quot; value=&quot;Slide 8&quot;/&gt;&lt;property id=&quot;20307&quot; value=&quot;323&quot;/&gt;&lt;/object&gt;&lt;object type=&quot;3&quot; unique_id=&quot;14277&quot;&gt;&lt;property id=&quot;20148&quot; value=&quot;5&quot;/&gt;&lt;property id=&quot;20300&quot; value=&quot;Slide 16&quot;/&gt;&lt;property id=&quot;20307&quot; value=&quot;324&quot;/&gt;&lt;/object&gt;&lt;/object&gt;&lt;object type=&quot;8&quot; unique_id=&quot;10070&quo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TM34019415[[fn=3D Float]]</Template>
  <TotalTime>10901</TotalTime>
  <Words>2152</Words>
  <Application>Microsoft Office PowerPoint</Application>
  <PresentationFormat>On-screen Show (4:3)</PresentationFormat>
  <Paragraphs>211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Unicode MS</vt:lpstr>
      <vt:lpstr>Tahoma</vt:lpstr>
      <vt:lpstr>Wingdings</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Driven not  Profit Driven</vt:lpstr>
      <vt:lpstr>Scope of Nonprofits</vt:lpstr>
      <vt:lpstr>Types of Organizations</vt:lpstr>
      <vt:lpstr>PowerPoint Presentation</vt:lpstr>
      <vt:lpstr> Sources of Revenue for Nonprofits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for thought…</vt:lpstr>
    </vt:vector>
  </TitlesOfParts>
  <Company>The Creative America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Tom</cp:lastModifiedBy>
  <cp:revision>227</cp:revision>
  <cp:lastPrinted>2022-05-16T21:46:08Z</cp:lastPrinted>
  <dcterms:created xsi:type="dcterms:W3CDTF">2006-03-24T18:37:21Z</dcterms:created>
  <dcterms:modified xsi:type="dcterms:W3CDTF">2022-05-17T03:50:58Z</dcterms:modified>
</cp:coreProperties>
</file>