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Lst>
  <p:notesMasterIdLst>
    <p:notesMasterId r:id="rId18"/>
  </p:notesMasterIdLst>
  <p:handoutMasterIdLst>
    <p:handoutMasterId r:id="rId19"/>
  </p:handoutMasterIdLst>
  <p:sldIdLst>
    <p:sldId id="261" r:id="rId2"/>
    <p:sldId id="328" r:id="rId3"/>
    <p:sldId id="314" r:id="rId4"/>
    <p:sldId id="329" r:id="rId5"/>
    <p:sldId id="354" r:id="rId6"/>
    <p:sldId id="360" r:id="rId7"/>
    <p:sldId id="289" r:id="rId8"/>
    <p:sldId id="355" r:id="rId9"/>
    <p:sldId id="284" r:id="rId10"/>
    <p:sldId id="307" r:id="rId11"/>
    <p:sldId id="356" r:id="rId12"/>
    <p:sldId id="357" r:id="rId13"/>
    <p:sldId id="358" r:id="rId14"/>
    <p:sldId id="361" r:id="rId15"/>
    <p:sldId id="359" r:id="rId16"/>
    <p:sldId id="318" r:id="rId17"/>
  </p:sldIdLst>
  <p:sldSz cx="9144000" cy="6858000" type="screen4x3"/>
  <p:notesSz cx="7010400" cy="9296400"/>
  <p:custDataLst>
    <p:tags r:id="rId20"/>
  </p:custDataLst>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3300"/>
    <a:srgbClr val="993366"/>
    <a:srgbClr val="009900"/>
    <a:srgbClr val="FFFF66"/>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440" autoAdjust="0"/>
    <p:restoredTop sz="77791" autoAdjust="0"/>
  </p:normalViewPr>
  <p:slideViewPr>
    <p:cSldViewPr>
      <p:cViewPr varScale="1">
        <p:scale>
          <a:sx n="76" d="100"/>
          <a:sy n="76" d="100"/>
        </p:scale>
        <p:origin x="120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162"/>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bwMode="auto">
          <a:xfrm>
            <a:off x="1" y="1"/>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6" tIns="46583" rIns="93166" bIns="46583" numCol="1" anchor="t" anchorCtr="0" compatLnSpc="1">
            <a:prstTxWarp prst="textNoShape">
              <a:avLst/>
            </a:prstTxWarp>
          </a:bodyPr>
          <a:lstStyle>
            <a:lvl1pPr defTabSz="931746" eaLnBrk="1" hangingPunct="1">
              <a:defRPr sz="1200">
                <a:latin typeface="Arial" charset="0"/>
              </a:defRPr>
            </a:lvl1pPr>
          </a:lstStyle>
          <a:p>
            <a:endParaRPr lang="en-US"/>
          </a:p>
        </p:txBody>
      </p:sp>
      <p:sp>
        <p:nvSpPr>
          <p:cNvPr id="107523" name="Rectangle 3"/>
          <p:cNvSpPr>
            <a:spLocks noGrp="1" noChangeArrowheads="1"/>
          </p:cNvSpPr>
          <p:nvPr>
            <p:ph type="dt" sz="quarter" idx="1"/>
          </p:nvPr>
        </p:nvSpPr>
        <p:spPr bwMode="auto">
          <a:xfrm>
            <a:off x="3970339" y="1"/>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6" tIns="46583" rIns="93166" bIns="46583" numCol="1" anchor="t" anchorCtr="0" compatLnSpc="1">
            <a:prstTxWarp prst="textNoShape">
              <a:avLst/>
            </a:prstTxWarp>
          </a:bodyPr>
          <a:lstStyle>
            <a:lvl1pPr algn="r" defTabSz="931746" eaLnBrk="1" hangingPunct="1">
              <a:defRPr sz="1200">
                <a:latin typeface="Arial" charset="0"/>
              </a:defRPr>
            </a:lvl1pPr>
          </a:lstStyle>
          <a:p>
            <a:endParaRPr lang="en-US"/>
          </a:p>
        </p:txBody>
      </p:sp>
      <p:sp>
        <p:nvSpPr>
          <p:cNvPr id="107524" name="Rectangle 4"/>
          <p:cNvSpPr>
            <a:spLocks noGrp="1" noChangeArrowheads="1"/>
          </p:cNvSpPr>
          <p:nvPr>
            <p:ph type="ftr" sz="quarter" idx="2"/>
          </p:nvPr>
        </p:nvSpPr>
        <p:spPr bwMode="auto">
          <a:xfrm>
            <a:off x="1"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6" tIns="46583" rIns="93166" bIns="46583" numCol="1" anchor="b" anchorCtr="0" compatLnSpc="1">
            <a:prstTxWarp prst="textNoShape">
              <a:avLst/>
            </a:prstTxWarp>
          </a:bodyPr>
          <a:lstStyle>
            <a:lvl1pPr defTabSz="931746" eaLnBrk="1" hangingPunct="1">
              <a:defRPr sz="1200">
                <a:latin typeface="Arial" charset="0"/>
              </a:defRPr>
            </a:lvl1pPr>
          </a:lstStyle>
          <a:p>
            <a:endParaRPr lang="en-US"/>
          </a:p>
        </p:txBody>
      </p:sp>
      <p:sp>
        <p:nvSpPr>
          <p:cNvPr id="107525" name="Rectangle 5"/>
          <p:cNvSpPr>
            <a:spLocks noGrp="1" noChangeArrowheads="1"/>
          </p:cNvSpPr>
          <p:nvPr>
            <p:ph type="sldNum" sz="quarter" idx="3"/>
          </p:nvPr>
        </p:nvSpPr>
        <p:spPr bwMode="auto">
          <a:xfrm>
            <a:off x="3970339"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6" tIns="46583" rIns="93166" bIns="46583" numCol="1" anchor="b" anchorCtr="0" compatLnSpc="1">
            <a:prstTxWarp prst="textNoShape">
              <a:avLst/>
            </a:prstTxWarp>
          </a:bodyPr>
          <a:lstStyle>
            <a:lvl1pPr algn="r" defTabSz="931746" eaLnBrk="1" hangingPunct="1">
              <a:defRPr sz="1200">
                <a:latin typeface="Arial" charset="0"/>
              </a:defRPr>
            </a:lvl1pPr>
          </a:lstStyle>
          <a:p>
            <a:fld id="{320D8A5D-D5B1-4A69-A831-3F5FC05991C4}" type="slidenum">
              <a:rPr lang="en-US"/>
              <a:pPr/>
              <a:t>‹#›</a:t>
            </a:fld>
            <a:endParaRPr lang="en-US"/>
          </a:p>
        </p:txBody>
      </p:sp>
    </p:spTree>
    <p:extLst>
      <p:ext uri="{BB962C8B-B14F-4D97-AF65-F5344CB8AC3E}">
        <p14:creationId xmlns:p14="http://schemas.microsoft.com/office/powerpoint/2010/main" val="2940332691"/>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1" y="1"/>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6" tIns="46583" rIns="93166" bIns="46583" numCol="1" anchor="t" anchorCtr="0" compatLnSpc="1">
            <a:prstTxWarp prst="textNoShape">
              <a:avLst/>
            </a:prstTxWarp>
          </a:bodyPr>
          <a:lstStyle>
            <a:lvl1pPr defTabSz="931746" eaLnBrk="1" hangingPunct="1">
              <a:defRPr sz="1200">
                <a:latin typeface="Arial" charset="0"/>
              </a:defRPr>
            </a:lvl1pPr>
          </a:lstStyle>
          <a:p>
            <a:endParaRPr lang="en-US"/>
          </a:p>
        </p:txBody>
      </p:sp>
      <p:sp>
        <p:nvSpPr>
          <p:cNvPr id="11267" name="Rectangle 3"/>
          <p:cNvSpPr>
            <a:spLocks noGrp="1" noChangeArrowheads="1"/>
          </p:cNvSpPr>
          <p:nvPr>
            <p:ph type="dt" idx="1"/>
          </p:nvPr>
        </p:nvSpPr>
        <p:spPr bwMode="auto">
          <a:xfrm>
            <a:off x="3970339" y="1"/>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6" tIns="46583" rIns="93166" bIns="46583" numCol="1" anchor="t" anchorCtr="0" compatLnSpc="1">
            <a:prstTxWarp prst="textNoShape">
              <a:avLst/>
            </a:prstTxWarp>
          </a:bodyPr>
          <a:lstStyle>
            <a:lvl1pPr algn="r" defTabSz="931746" eaLnBrk="1" hangingPunct="1">
              <a:defRPr sz="1200">
                <a:latin typeface="Arial" charset="0"/>
              </a:defRPr>
            </a:lvl1pPr>
          </a:lstStyle>
          <a:p>
            <a:endParaRPr lang="en-US"/>
          </a:p>
        </p:txBody>
      </p:sp>
      <p:sp>
        <p:nvSpPr>
          <p:cNvPr id="1126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269" name="Rectangle 5"/>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6" tIns="46583" rIns="93166" bIns="4658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70" name="Rectangle 6"/>
          <p:cNvSpPr>
            <a:spLocks noGrp="1" noChangeArrowheads="1"/>
          </p:cNvSpPr>
          <p:nvPr>
            <p:ph type="ftr" sz="quarter" idx="4"/>
          </p:nvPr>
        </p:nvSpPr>
        <p:spPr bwMode="auto">
          <a:xfrm>
            <a:off x="1"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6" tIns="46583" rIns="93166" bIns="46583" numCol="1" anchor="b" anchorCtr="0" compatLnSpc="1">
            <a:prstTxWarp prst="textNoShape">
              <a:avLst/>
            </a:prstTxWarp>
          </a:bodyPr>
          <a:lstStyle>
            <a:lvl1pPr defTabSz="931746" eaLnBrk="1" hangingPunct="1">
              <a:defRPr sz="1200">
                <a:latin typeface="Arial" charset="0"/>
              </a:defRPr>
            </a:lvl1pPr>
          </a:lstStyle>
          <a:p>
            <a:endParaRPr lang="en-US"/>
          </a:p>
        </p:txBody>
      </p:sp>
      <p:sp>
        <p:nvSpPr>
          <p:cNvPr id="11271" name="Rectangle 7"/>
          <p:cNvSpPr>
            <a:spLocks noGrp="1" noChangeArrowheads="1"/>
          </p:cNvSpPr>
          <p:nvPr>
            <p:ph type="sldNum" sz="quarter" idx="5"/>
          </p:nvPr>
        </p:nvSpPr>
        <p:spPr bwMode="auto">
          <a:xfrm>
            <a:off x="3970339"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6" tIns="46583" rIns="93166" bIns="46583" numCol="1" anchor="b" anchorCtr="0" compatLnSpc="1">
            <a:prstTxWarp prst="textNoShape">
              <a:avLst/>
            </a:prstTxWarp>
          </a:bodyPr>
          <a:lstStyle>
            <a:lvl1pPr algn="r" defTabSz="931746" eaLnBrk="1" hangingPunct="1">
              <a:defRPr sz="1200">
                <a:latin typeface="Arial" charset="0"/>
              </a:defRPr>
            </a:lvl1pPr>
          </a:lstStyle>
          <a:p>
            <a:fld id="{5BCB1FB0-5CA5-43C4-8762-5881A4EE502B}" type="slidenum">
              <a:rPr lang="en-US"/>
              <a:pPr/>
              <a:t>‹#›</a:t>
            </a:fld>
            <a:endParaRPr lang="en-US"/>
          </a:p>
        </p:txBody>
      </p:sp>
    </p:spTree>
    <p:extLst>
      <p:ext uri="{BB962C8B-B14F-4D97-AF65-F5344CB8AC3E}">
        <p14:creationId xmlns:p14="http://schemas.microsoft.com/office/powerpoint/2010/main" val="2834795335"/>
      </p:ext>
    </p:extLst>
  </p:cSld>
  <p:clrMap bg1="lt1" tx1="dk1" bg2="lt2" tx2="dk2" accent1="accent1" accent2="accent2" accent3="accent3" accent4="accent4" accent5="accent5" accent6="accent6" hlink="hlink" folHlink="folHlink"/>
  <p:hf dt="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youtu.be/IrCeVwwu0Xc"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tinyurl.com/CIVICs101-JB-C48"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6FFD94-15D0-4BBB-B611-F22BC4271E40}" type="slidenum">
              <a:rPr lang="en-US"/>
              <a:pPr/>
              <a:t>1</a:t>
            </a:fld>
            <a:endParaRPr lang="en-US" dirty="0"/>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en-US" baseline="0" dirty="0"/>
          </a:p>
          <a:p>
            <a:endParaRPr lang="en-US" dirty="0"/>
          </a:p>
        </p:txBody>
      </p:sp>
      <p:sp>
        <p:nvSpPr>
          <p:cNvPr id="2" name="Footer Placeholder 1">
            <a:extLst>
              <a:ext uri="{FF2B5EF4-FFF2-40B4-BE49-F238E27FC236}">
                <a16:creationId xmlns:a16="http://schemas.microsoft.com/office/drawing/2014/main" id="{0090876E-1E97-4CBB-89A1-CB5C9E56E863}"/>
              </a:ext>
            </a:extLst>
          </p:cNvPr>
          <p:cNvSpPr>
            <a:spLocks noGrp="1"/>
          </p:cNvSpPr>
          <p:nvPr>
            <p:ph type="ftr" sz="quarter" idx="4"/>
          </p:nvPr>
        </p:nvSpPr>
        <p:spPr/>
        <p:txBody>
          <a:bodyPr/>
          <a:lstStyle/>
          <a:p>
            <a:endParaRPr lang="en-US"/>
          </a:p>
        </p:txBody>
      </p:sp>
      <p:sp>
        <p:nvSpPr>
          <p:cNvPr id="3" name="Header Placeholder 2">
            <a:extLst>
              <a:ext uri="{FF2B5EF4-FFF2-40B4-BE49-F238E27FC236}">
                <a16:creationId xmlns:a16="http://schemas.microsoft.com/office/drawing/2014/main" id="{2FA92737-481F-47C8-AE21-12F6782BE58A}"/>
              </a:ext>
            </a:extLst>
          </p:cNvPr>
          <p:cNvSpPr>
            <a:spLocks noGrp="1"/>
          </p:cNvSpPr>
          <p:nvPr>
            <p:ph type="hdr" sz="quarter"/>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u="sng" dirty="0">
                <a:solidFill>
                  <a:srgbClr val="0000FF"/>
                </a:solidFill>
                <a:highlight>
                  <a:srgbClr val="00FF00"/>
                </a:highlight>
                <a:latin typeface="Times New Roman" panose="02020603050405020304" pitchFamily="18" charset="0"/>
                <a:ea typeface="Calibri" panose="020F0502020204030204" pitchFamily="34" charset="0"/>
                <a:hlinkClick r:id="rId3"/>
              </a:rPr>
              <a:t>https://youtu.be/IrCeVwwu0Xc</a:t>
            </a:r>
            <a:r>
              <a:rPr lang="en-US" sz="1800" b="1" dirty="0">
                <a:solidFill>
                  <a:srgbClr val="333333"/>
                </a:solidFill>
                <a:ea typeface="Calibri" panose="020F0502020204030204" pitchFamily="34" charset="0"/>
              </a:rPr>
              <a:t> </a:t>
            </a:r>
            <a:r>
              <a:rPr lang="en-US" sz="1800" dirty="0">
                <a:solidFill>
                  <a:srgbClr val="333333"/>
                </a:solidFill>
                <a:ea typeface="Calibri" panose="020F0502020204030204" pitchFamily="34" charset="0"/>
              </a:rPr>
              <a:t>(3 min, 44 sec)</a:t>
            </a:r>
            <a:endParaRPr lang="en-US" b="0" dirty="0"/>
          </a:p>
        </p:txBody>
      </p:sp>
      <p:sp>
        <p:nvSpPr>
          <p:cNvPr id="4" name="Slide Number Placeholder 3"/>
          <p:cNvSpPr>
            <a:spLocks noGrp="1"/>
          </p:cNvSpPr>
          <p:nvPr>
            <p:ph type="sldNum" sz="quarter" idx="10"/>
          </p:nvPr>
        </p:nvSpPr>
        <p:spPr/>
        <p:txBody>
          <a:bodyPr/>
          <a:lstStyle/>
          <a:p>
            <a:fld id="{5BCB1FB0-5CA5-43C4-8762-5881A4EE502B}" type="slidenum">
              <a:rPr lang="en-US" smtClean="0"/>
              <a:pPr/>
              <a:t>10</a:t>
            </a:fld>
            <a:endParaRPr lang="en-US"/>
          </a:p>
        </p:txBody>
      </p:sp>
      <p:sp>
        <p:nvSpPr>
          <p:cNvPr id="5" name="Footer Placeholder 4">
            <a:extLst>
              <a:ext uri="{FF2B5EF4-FFF2-40B4-BE49-F238E27FC236}">
                <a16:creationId xmlns:a16="http://schemas.microsoft.com/office/drawing/2014/main" id="{647F8834-1D60-45E4-916A-23444EBB648D}"/>
              </a:ext>
            </a:extLst>
          </p:cNvPr>
          <p:cNvSpPr>
            <a:spLocks noGrp="1"/>
          </p:cNvSpPr>
          <p:nvPr>
            <p:ph type="ftr" sz="quarter" idx="4"/>
          </p:nvPr>
        </p:nvSpPr>
        <p:spPr/>
        <p:txBody>
          <a:bodyPr/>
          <a:lstStyle/>
          <a:p>
            <a:endParaRPr lang="en-US"/>
          </a:p>
        </p:txBody>
      </p:sp>
      <p:sp>
        <p:nvSpPr>
          <p:cNvPr id="6" name="Header Placeholder 5">
            <a:extLst>
              <a:ext uri="{FF2B5EF4-FFF2-40B4-BE49-F238E27FC236}">
                <a16:creationId xmlns:a16="http://schemas.microsoft.com/office/drawing/2014/main" id="{A92F107D-513D-4A42-AF66-452F1AB0F1AF}"/>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3590855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6D9427-2B17-4458-80B3-EB7486EDB465}" type="slidenum">
              <a:rPr lang="en-US"/>
              <a:pPr/>
              <a:t>13</a:t>
            </a:fld>
            <a:endParaRPr 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pPr>
              <a:spcBef>
                <a:spcPts val="0"/>
              </a:spcBef>
              <a:spcAft>
                <a:spcPts val="0"/>
              </a:spcAft>
            </a:pPr>
            <a:r>
              <a:rPr lang="en-US" sz="2800" dirty="0"/>
              <a:t>www.</a:t>
            </a:r>
            <a:r>
              <a:rPr lang="en-US" dirty="0">
                <a:solidFill>
                  <a:srgbClr val="212529"/>
                </a:solidFill>
                <a:latin typeface="Montserrat" panose="00000500000000000000" pitchFamily="2" charset="0"/>
              </a:rPr>
              <a:t>tinyurl.com/C101-JB-C49 </a:t>
            </a:r>
            <a:r>
              <a:rPr lang="en-US" dirty="0">
                <a:latin typeface="Times New Roman" panose="02020603050405020304" pitchFamily="18" charset="0"/>
                <a:ea typeface="Calibri" panose="020F0502020204030204" pitchFamily="34" charset="0"/>
              </a:rPr>
              <a:t>- </a:t>
            </a:r>
            <a:r>
              <a:rPr lang="en-US" sz="1800" dirty="0">
                <a:latin typeface="Times New Roman" panose="02020603050405020304" pitchFamily="18" charset="0"/>
                <a:ea typeface="Calibri" panose="020F0502020204030204" pitchFamily="34" charset="0"/>
              </a:rPr>
              <a:t>5 minutes</a:t>
            </a:r>
          </a:p>
          <a:p>
            <a:pPr>
              <a:spcBef>
                <a:spcPts val="0"/>
              </a:spcBef>
              <a:spcAft>
                <a:spcPts val="0"/>
              </a:spcAft>
            </a:pPr>
            <a:endParaRPr lang="en-US" sz="1800" dirty="0">
              <a:latin typeface="Times New Roman" panose="02020603050405020304" pitchFamily="18" charset="0"/>
              <a:ea typeface="Calibri" panose="020F0502020204030204" pitchFamily="34" charset="0"/>
            </a:endParaRPr>
          </a:p>
          <a:p>
            <a:pPr defTabSz="914285">
              <a:spcBef>
                <a:spcPts val="0"/>
              </a:spcBef>
              <a:spcAft>
                <a:spcPts val="0"/>
              </a:spcAft>
            </a:pPr>
            <a:r>
              <a:rPr lang="en-US" sz="1800" dirty="0">
                <a:solidFill>
                  <a:srgbClr val="0070C0"/>
                </a:solidFill>
                <a:latin typeface="Times New Roman" panose="02020603050405020304" pitchFamily="18" charset="0"/>
                <a:ea typeface="Calibri" panose="020F0502020204030204" pitchFamily="34" charset="0"/>
              </a:rPr>
              <a:t>- Divide interns into 4 teams, each team discuss what </a:t>
            </a:r>
            <a:r>
              <a:rPr lang="en-US" sz="1800" u="sng" dirty="0">
                <a:solidFill>
                  <a:srgbClr val="0070C0"/>
                </a:solidFill>
                <a:latin typeface="Times New Roman" panose="02020603050405020304" pitchFamily="18" charset="0"/>
                <a:ea typeface="Calibri" panose="020F0502020204030204" pitchFamily="34" charset="0"/>
              </a:rPr>
              <a:t>behaviors</a:t>
            </a:r>
            <a:r>
              <a:rPr lang="en-US" sz="1800" dirty="0">
                <a:solidFill>
                  <a:srgbClr val="0070C0"/>
                </a:solidFill>
                <a:latin typeface="Times New Roman" panose="02020603050405020304" pitchFamily="18" charset="0"/>
                <a:ea typeface="Calibri" panose="020F0502020204030204" pitchFamily="34" charset="0"/>
              </a:rPr>
              <a:t>/evidence would demonstrate a trait</a:t>
            </a:r>
            <a:br>
              <a:rPr lang="en-US" sz="1800" dirty="0">
                <a:solidFill>
                  <a:srgbClr val="0070C0"/>
                </a:solidFill>
                <a:latin typeface="Times New Roman" panose="02020603050405020304" pitchFamily="18" charset="0"/>
                <a:ea typeface="Calibri" panose="020F0502020204030204" pitchFamily="34" charset="0"/>
              </a:rPr>
            </a:br>
            <a:br>
              <a:rPr lang="en-US" sz="1800" dirty="0">
                <a:solidFill>
                  <a:srgbClr val="0070C0"/>
                </a:solidFill>
                <a:latin typeface="Times New Roman" panose="02020603050405020304" pitchFamily="18" charset="0"/>
                <a:ea typeface="Calibri" panose="020F0502020204030204" pitchFamily="34" charset="0"/>
              </a:rPr>
            </a:br>
            <a:r>
              <a:rPr lang="en-US" sz="1800" dirty="0">
                <a:solidFill>
                  <a:srgbClr val="0070C0"/>
                </a:solidFill>
                <a:latin typeface="Times New Roman" panose="02020603050405020304" pitchFamily="18" charset="0"/>
                <a:ea typeface="Calibri" panose="020F0502020204030204" pitchFamily="34" charset="0"/>
              </a:rPr>
              <a:t>     </a:t>
            </a:r>
            <a:r>
              <a:rPr lang="en-US" sz="1800" dirty="0">
                <a:solidFill>
                  <a:srgbClr val="0070C0"/>
                </a:solidFill>
                <a:highlight>
                  <a:srgbClr val="00FF00"/>
                </a:highlight>
                <a:latin typeface="Times New Roman" panose="02020603050405020304" pitchFamily="18" charset="0"/>
                <a:ea typeface="Calibri" panose="020F0502020204030204" pitchFamily="34" charset="0"/>
              </a:rPr>
              <a:t>- Team 1 – Person of character </a:t>
            </a:r>
            <a:br>
              <a:rPr lang="en-US" sz="1800" dirty="0">
                <a:solidFill>
                  <a:srgbClr val="0070C0"/>
                </a:solidFill>
                <a:highlight>
                  <a:srgbClr val="00FF00"/>
                </a:highlight>
                <a:latin typeface="Times New Roman" panose="02020603050405020304" pitchFamily="18" charset="0"/>
                <a:ea typeface="Calibri" panose="020F0502020204030204" pitchFamily="34" charset="0"/>
              </a:rPr>
            </a:br>
            <a:r>
              <a:rPr lang="en-US" sz="1800" dirty="0">
                <a:solidFill>
                  <a:srgbClr val="0070C0"/>
                </a:solidFill>
                <a:highlight>
                  <a:srgbClr val="00FF00"/>
                </a:highlight>
                <a:latin typeface="Times New Roman" panose="02020603050405020304" pitchFamily="18" charset="0"/>
                <a:ea typeface="Calibri" panose="020F0502020204030204" pitchFamily="34" charset="0"/>
              </a:rPr>
              <a:t>     - Team 2 – Skilled communicator </a:t>
            </a:r>
            <a:br>
              <a:rPr lang="en-US" sz="1800" dirty="0">
                <a:solidFill>
                  <a:srgbClr val="0070C0"/>
                </a:solidFill>
                <a:highlight>
                  <a:srgbClr val="00FF00"/>
                </a:highlight>
                <a:latin typeface="Times New Roman" panose="02020603050405020304" pitchFamily="18" charset="0"/>
                <a:ea typeface="Calibri" panose="020F0502020204030204" pitchFamily="34" charset="0"/>
              </a:rPr>
            </a:br>
            <a:r>
              <a:rPr lang="en-US" sz="1800" dirty="0">
                <a:solidFill>
                  <a:srgbClr val="0070C0"/>
                </a:solidFill>
                <a:highlight>
                  <a:srgbClr val="00FF00"/>
                </a:highlight>
                <a:latin typeface="Times New Roman" panose="02020603050405020304" pitchFamily="18" charset="0"/>
                <a:ea typeface="Calibri" panose="020F0502020204030204" pitchFamily="34" charset="0"/>
              </a:rPr>
              <a:t>     - Team 3 – Has Foresight </a:t>
            </a:r>
            <a:br>
              <a:rPr lang="en-US" sz="1800" dirty="0">
                <a:solidFill>
                  <a:srgbClr val="0070C0"/>
                </a:solidFill>
                <a:highlight>
                  <a:srgbClr val="00FF00"/>
                </a:highlight>
                <a:latin typeface="Times New Roman" panose="02020603050405020304" pitchFamily="18" charset="0"/>
                <a:ea typeface="Calibri" panose="020F0502020204030204" pitchFamily="34" charset="0"/>
              </a:rPr>
            </a:br>
            <a:r>
              <a:rPr lang="en-US" sz="1800" dirty="0">
                <a:solidFill>
                  <a:srgbClr val="0070C0"/>
                </a:solidFill>
                <a:highlight>
                  <a:srgbClr val="00FF00"/>
                </a:highlight>
                <a:latin typeface="Times New Roman" panose="02020603050405020304" pitchFamily="18" charset="0"/>
                <a:ea typeface="Calibri" panose="020F0502020204030204" pitchFamily="34" charset="0"/>
              </a:rPr>
              <a:t>     - Team 4 – Leads with moral authority</a:t>
            </a:r>
            <a:endParaRPr lang="en-US" sz="1800" dirty="0">
              <a:latin typeface="Times New Roman" panose="02020603050405020304" pitchFamily="18" charset="0"/>
              <a:ea typeface="Calibri" panose="020F0502020204030204" pitchFamily="34" charset="0"/>
            </a:endParaRPr>
          </a:p>
          <a:p>
            <a:pPr>
              <a:spcBef>
                <a:spcPts val="0"/>
              </a:spcBef>
              <a:spcAft>
                <a:spcPts val="0"/>
              </a:spcAft>
            </a:pPr>
            <a:endParaRPr lang="en-US" sz="1800" dirty="0">
              <a:latin typeface="Times New Roman" panose="02020603050405020304" pitchFamily="18" charset="0"/>
              <a:ea typeface="Calibri" panose="020F0502020204030204" pitchFamily="34" charset="0"/>
            </a:endParaRPr>
          </a:p>
        </p:txBody>
      </p:sp>
      <p:sp>
        <p:nvSpPr>
          <p:cNvPr id="2" name="Footer Placeholder 1">
            <a:extLst>
              <a:ext uri="{FF2B5EF4-FFF2-40B4-BE49-F238E27FC236}">
                <a16:creationId xmlns:a16="http://schemas.microsoft.com/office/drawing/2014/main" id="{A658B052-C2E9-425E-BA4C-32892D96628E}"/>
              </a:ext>
            </a:extLst>
          </p:cNvPr>
          <p:cNvSpPr>
            <a:spLocks noGrp="1"/>
          </p:cNvSpPr>
          <p:nvPr>
            <p:ph type="ftr" sz="quarter" idx="4"/>
          </p:nvPr>
        </p:nvSpPr>
        <p:spPr/>
        <p:txBody>
          <a:bodyPr/>
          <a:lstStyle/>
          <a:p>
            <a:endParaRPr lang="en-US"/>
          </a:p>
        </p:txBody>
      </p:sp>
      <p:sp>
        <p:nvSpPr>
          <p:cNvPr id="3" name="Header Placeholder 2">
            <a:extLst>
              <a:ext uri="{FF2B5EF4-FFF2-40B4-BE49-F238E27FC236}">
                <a16:creationId xmlns:a16="http://schemas.microsoft.com/office/drawing/2014/main" id="{A8117B9B-FC04-42E3-A620-0AC7269F7A7E}"/>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37371195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6D9427-2B17-4458-80B3-EB7486EDB465}" type="slidenum">
              <a:rPr lang="en-US"/>
              <a:pPr/>
              <a:t>14</a:t>
            </a:fld>
            <a:endParaRPr 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pPr>
              <a:spcBef>
                <a:spcPts val="0"/>
              </a:spcBef>
              <a:spcAft>
                <a:spcPts val="0"/>
              </a:spcAft>
            </a:pPr>
            <a:br>
              <a:rPr lang="en-US" sz="2800" dirty="0"/>
            </a:br>
            <a:r>
              <a:rPr lang="en-US" sz="2800" dirty="0"/>
              <a:t>www.</a:t>
            </a:r>
            <a:r>
              <a:rPr lang="en-US" dirty="0">
                <a:solidFill>
                  <a:srgbClr val="212529"/>
                </a:solidFill>
                <a:latin typeface="Montserrat" panose="00000500000000000000" pitchFamily="2" charset="0"/>
              </a:rPr>
              <a:t>tinyurl.com/C101-JB-C49 </a:t>
            </a:r>
            <a:r>
              <a:rPr lang="en-US" dirty="0">
                <a:latin typeface="Times New Roman" panose="02020603050405020304" pitchFamily="18" charset="0"/>
                <a:ea typeface="Calibri" panose="020F0502020204030204" pitchFamily="34" charset="0"/>
              </a:rPr>
              <a:t>- </a:t>
            </a:r>
            <a:r>
              <a:rPr lang="en-US" sz="1800" dirty="0">
                <a:latin typeface="Times New Roman" panose="02020603050405020304" pitchFamily="18" charset="0"/>
                <a:ea typeface="Calibri" panose="020F0502020204030204" pitchFamily="34" charset="0"/>
              </a:rPr>
              <a:t>5 minutes</a:t>
            </a:r>
          </a:p>
          <a:p>
            <a:pPr>
              <a:spcBef>
                <a:spcPts val="0"/>
              </a:spcBef>
              <a:spcAft>
                <a:spcPts val="0"/>
              </a:spcAft>
            </a:pPr>
            <a:endParaRPr lang="en-US" sz="1800" dirty="0">
              <a:latin typeface="Times New Roman" panose="02020603050405020304" pitchFamily="18" charset="0"/>
              <a:ea typeface="Calibri" panose="020F0502020204030204" pitchFamily="34" charset="0"/>
            </a:endParaRPr>
          </a:p>
          <a:p>
            <a:pPr defTabSz="914285">
              <a:spcBef>
                <a:spcPts val="0"/>
              </a:spcBef>
              <a:spcAft>
                <a:spcPts val="0"/>
              </a:spcAft>
            </a:pPr>
            <a:r>
              <a:rPr lang="en-US" sz="1800" dirty="0">
                <a:solidFill>
                  <a:srgbClr val="0070C0"/>
                </a:solidFill>
                <a:latin typeface="Times New Roman" panose="02020603050405020304" pitchFamily="18" charset="0"/>
                <a:ea typeface="Calibri" panose="020F0502020204030204" pitchFamily="34" charset="0"/>
              </a:rPr>
              <a:t>- Divide interns into 4 teams, each team discuss what </a:t>
            </a:r>
            <a:r>
              <a:rPr lang="en-US" sz="1800" u="sng" dirty="0">
                <a:solidFill>
                  <a:srgbClr val="0070C0"/>
                </a:solidFill>
                <a:latin typeface="Times New Roman" panose="02020603050405020304" pitchFamily="18" charset="0"/>
                <a:ea typeface="Calibri" panose="020F0502020204030204" pitchFamily="34" charset="0"/>
              </a:rPr>
              <a:t>behaviors</a:t>
            </a:r>
            <a:r>
              <a:rPr lang="en-US" sz="1800" dirty="0">
                <a:solidFill>
                  <a:srgbClr val="0070C0"/>
                </a:solidFill>
                <a:latin typeface="Times New Roman" panose="02020603050405020304" pitchFamily="18" charset="0"/>
                <a:ea typeface="Calibri" panose="020F0502020204030204" pitchFamily="34" charset="0"/>
              </a:rPr>
              <a:t>/evidence would demonstrate a trait</a:t>
            </a:r>
            <a:br>
              <a:rPr lang="en-US" sz="1800" dirty="0">
                <a:solidFill>
                  <a:srgbClr val="0070C0"/>
                </a:solidFill>
                <a:latin typeface="Times New Roman" panose="02020603050405020304" pitchFamily="18" charset="0"/>
                <a:ea typeface="Calibri" panose="020F0502020204030204" pitchFamily="34" charset="0"/>
              </a:rPr>
            </a:br>
            <a:br>
              <a:rPr lang="en-US" sz="1800" dirty="0">
                <a:solidFill>
                  <a:srgbClr val="0070C0"/>
                </a:solidFill>
                <a:latin typeface="Times New Roman" panose="02020603050405020304" pitchFamily="18" charset="0"/>
                <a:ea typeface="Calibri" panose="020F0502020204030204" pitchFamily="34" charset="0"/>
              </a:rPr>
            </a:br>
            <a:r>
              <a:rPr lang="en-US" sz="1800" dirty="0">
                <a:solidFill>
                  <a:srgbClr val="0070C0"/>
                </a:solidFill>
                <a:latin typeface="Times New Roman" panose="02020603050405020304" pitchFamily="18" charset="0"/>
                <a:ea typeface="Calibri" panose="020F0502020204030204" pitchFamily="34" charset="0"/>
              </a:rPr>
              <a:t>     </a:t>
            </a:r>
            <a:r>
              <a:rPr lang="en-US" sz="1800" dirty="0">
                <a:solidFill>
                  <a:srgbClr val="0070C0"/>
                </a:solidFill>
                <a:highlight>
                  <a:srgbClr val="00FF00"/>
                </a:highlight>
                <a:latin typeface="Times New Roman" panose="02020603050405020304" pitchFamily="18" charset="0"/>
                <a:ea typeface="Calibri" panose="020F0502020204030204" pitchFamily="34" charset="0"/>
              </a:rPr>
              <a:t>- Team 1 – Person of character </a:t>
            </a:r>
            <a:br>
              <a:rPr lang="en-US" sz="1800" dirty="0">
                <a:solidFill>
                  <a:srgbClr val="0070C0"/>
                </a:solidFill>
                <a:highlight>
                  <a:srgbClr val="00FF00"/>
                </a:highlight>
                <a:latin typeface="Times New Roman" panose="02020603050405020304" pitchFamily="18" charset="0"/>
                <a:ea typeface="Calibri" panose="020F0502020204030204" pitchFamily="34" charset="0"/>
              </a:rPr>
            </a:br>
            <a:r>
              <a:rPr lang="en-US" sz="1800" dirty="0">
                <a:solidFill>
                  <a:srgbClr val="0070C0"/>
                </a:solidFill>
                <a:highlight>
                  <a:srgbClr val="00FF00"/>
                </a:highlight>
                <a:latin typeface="Times New Roman" panose="02020603050405020304" pitchFamily="18" charset="0"/>
                <a:ea typeface="Calibri" panose="020F0502020204030204" pitchFamily="34" charset="0"/>
              </a:rPr>
              <a:t>     - Team 2 – Skilled communicator </a:t>
            </a:r>
            <a:br>
              <a:rPr lang="en-US" sz="1800" dirty="0">
                <a:solidFill>
                  <a:srgbClr val="0070C0"/>
                </a:solidFill>
                <a:highlight>
                  <a:srgbClr val="00FF00"/>
                </a:highlight>
                <a:latin typeface="Times New Roman" panose="02020603050405020304" pitchFamily="18" charset="0"/>
                <a:ea typeface="Calibri" panose="020F0502020204030204" pitchFamily="34" charset="0"/>
              </a:rPr>
            </a:br>
            <a:r>
              <a:rPr lang="en-US" sz="1800" dirty="0">
                <a:solidFill>
                  <a:srgbClr val="0070C0"/>
                </a:solidFill>
                <a:highlight>
                  <a:srgbClr val="00FF00"/>
                </a:highlight>
                <a:latin typeface="Times New Roman" panose="02020603050405020304" pitchFamily="18" charset="0"/>
                <a:ea typeface="Calibri" panose="020F0502020204030204" pitchFamily="34" charset="0"/>
              </a:rPr>
              <a:t>     - Team 3 – Has Foresight </a:t>
            </a:r>
            <a:br>
              <a:rPr lang="en-US" sz="1800" dirty="0">
                <a:solidFill>
                  <a:srgbClr val="0070C0"/>
                </a:solidFill>
                <a:highlight>
                  <a:srgbClr val="00FF00"/>
                </a:highlight>
                <a:latin typeface="Times New Roman" panose="02020603050405020304" pitchFamily="18" charset="0"/>
                <a:ea typeface="Calibri" panose="020F0502020204030204" pitchFamily="34" charset="0"/>
              </a:rPr>
            </a:br>
            <a:r>
              <a:rPr lang="en-US" sz="1800" dirty="0">
                <a:solidFill>
                  <a:srgbClr val="0070C0"/>
                </a:solidFill>
                <a:highlight>
                  <a:srgbClr val="00FF00"/>
                </a:highlight>
                <a:latin typeface="Times New Roman" panose="02020603050405020304" pitchFamily="18" charset="0"/>
                <a:ea typeface="Calibri" panose="020F0502020204030204" pitchFamily="34" charset="0"/>
              </a:rPr>
              <a:t>     - Team 4 – Leads with moral authority</a:t>
            </a:r>
            <a:endParaRPr lang="en-US" sz="1800" dirty="0">
              <a:latin typeface="Times New Roman" panose="02020603050405020304" pitchFamily="18" charset="0"/>
              <a:ea typeface="Calibri" panose="020F0502020204030204" pitchFamily="34" charset="0"/>
            </a:endParaRPr>
          </a:p>
          <a:p>
            <a:pPr>
              <a:spcBef>
                <a:spcPts val="0"/>
              </a:spcBef>
              <a:spcAft>
                <a:spcPts val="0"/>
              </a:spcAft>
            </a:pPr>
            <a:endParaRPr lang="en-US" sz="1800" dirty="0">
              <a:latin typeface="Times New Roman" panose="02020603050405020304" pitchFamily="18" charset="0"/>
              <a:ea typeface="Calibri" panose="020F0502020204030204" pitchFamily="34" charset="0"/>
            </a:endParaRPr>
          </a:p>
        </p:txBody>
      </p:sp>
      <p:sp>
        <p:nvSpPr>
          <p:cNvPr id="2" name="Footer Placeholder 1">
            <a:extLst>
              <a:ext uri="{FF2B5EF4-FFF2-40B4-BE49-F238E27FC236}">
                <a16:creationId xmlns:a16="http://schemas.microsoft.com/office/drawing/2014/main" id="{A658B052-C2E9-425E-BA4C-32892D96628E}"/>
              </a:ext>
            </a:extLst>
          </p:cNvPr>
          <p:cNvSpPr>
            <a:spLocks noGrp="1"/>
          </p:cNvSpPr>
          <p:nvPr>
            <p:ph type="ftr" sz="quarter" idx="4"/>
          </p:nvPr>
        </p:nvSpPr>
        <p:spPr/>
        <p:txBody>
          <a:bodyPr/>
          <a:lstStyle/>
          <a:p>
            <a:endParaRPr lang="en-US"/>
          </a:p>
        </p:txBody>
      </p:sp>
      <p:sp>
        <p:nvSpPr>
          <p:cNvPr id="3" name="Header Placeholder 2">
            <a:extLst>
              <a:ext uri="{FF2B5EF4-FFF2-40B4-BE49-F238E27FC236}">
                <a16:creationId xmlns:a16="http://schemas.microsoft.com/office/drawing/2014/main" id="{A8117B9B-FC04-42E3-A620-0AC7269F7A7E}"/>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33096712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6D9427-2B17-4458-80B3-EB7486EDB465}" type="slidenum">
              <a:rPr lang="en-US"/>
              <a:pPr/>
              <a:t>15</a:t>
            </a:fld>
            <a:endParaRPr 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pPr>
              <a:spcBef>
                <a:spcPts val="0"/>
              </a:spcBef>
              <a:spcAft>
                <a:spcPts val="0"/>
              </a:spcAft>
            </a:pPr>
            <a:r>
              <a:rPr lang="en-US" sz="1800" u="sng" dirty="0">
                <a:solidFill>
                  <a:srgbClr val="0000FF"/>
                </a:solidFill>
                <a:highlight>
                  <a:srgbClr val="00FF00"/>
                </a:highlight>
                <a:latin typeface="Times New Roman" panose="02020603050405020304" pitchFamily="18" charset="0"/>
                <a:ea typeface="Calibri" panose="020F0502020204030204" pitchFamily="34" charset="0"/>
                <a:hlinkClick r:id="rId3"/>
              </a:rPr>
              <a:t>http://www.tinyurl.com/CIVICs101-JB-C48</a:t>
            </a:r>
            <a:r>
              <a:rPr lang="en-US" sz="1800" dirty="0">
                <a:latin typeface="Times New Roman" panose="02020603050405020304" pitchFamily="18" charset="0"/>
                <a:ea typeface="Calibri" panose="020F0502020204030204" pitchFamily="34" charset="0"/>
              </a:rPr>
              <a:t> - 2 minutes per team</a:t>
            </a:r>
          </a:p>
          <a:p>
            <a:pPr>
              <a:spcBef>
                <a:spcPts val="0"/>
              </a:spcBef>
              <a:spcAft>
                <a:spcPts val="0"/>
              </a:spcAft>
            </a:pPr>
            <a:endParaRPr lang="en-US" sz="1800" dirty="0">
              <a:latin typeface="Times New Roman" panose="02020603050405020304" pitchFamily="18" charset="0"/>
              <a:ea typeface="Calibri" panose="020F0502020204030204" pitchFamily="34" charset="0"/>
            </a:endParaRPr>
          </a:p>
        </p:txBody>
      </p:sp>
      <p:sp>
        <p:nvSpPr>
          <p:cNvPr id="2" name="Footer Placeholder 1">
            <a:extLst>
              <a:ext uri="{FF2B5EF4-FFF2-40B4-BE49-F238E27FC236}">
                <a16:creationId xmlns:a16="http://schemas.microsoft.com/office/drawing/2014/main" id="{A658B052-C2E9-425E-BA4C-32892D96628E}"/>
              </a:ext>
            </a:extLst>
          </p:cNvPr>
          <p:cNvSpPr>
            <a:spLocks noGrp="1"/>
          </p:cNvSpPr>
          <p:nvPr>
            <p:ph type="ftr" sz="quarter" idx="4"/>
          </p:nvPr>
        </p:nvSpPr>
        <p:spPr/>
        <p:txBody>
          <a:bodyPr/>
          <a:lstStyle/>
          <a:p>
            <a:endParaRPr lang="en-US"/>
          </a:p>
        </p:txBody>
      </p:sp>
      <p:sp>
        <p:nvSpPr>
          <p:cNvPr id="3" name="Header Placeholder 2">
            <a:extLst>
              <a:ext uri="{FF2B5EF4-FFF2-40B4-BE49-F238E27FC236}">
                <a16:creationId xmlns:a16="http://schemas.microsoft.com/office/drawing/2014/main" id="{A8117B9B-FC04-42E3-A620-0AC7269F7A7E}"/>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41823010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you next week!</a:t>
            </a:r>
          </a:p>
        </p:txBody>
      </p:sp>
      <p:sp>
        <p:nvSpPr>
          <p:cNvPr id="4" name="Slide Number Placeholder 3"/>
          <p:cNvSpPr>
            <a:spLocks noGrp="1"/>
          </p:cNvSpPr>
          <p:nvPr>
            <p:ph type="sldNum" sz="quarter" idx="10"/>
          </p:nvPr>
        </p:nvSpPr>
        <p:spPr/>
        <p:txBody>
          <a:bodyPr/>
          <a:lstStyle/>
          <a:p>
            <a:fld id="{5BCB1FB0-5CA5-43C4-8762-5881A4EE502B}" type="slidenum">
              <a:rPr lang="en-US" smtClean="0"/>
              <a:pPr/>
              <a:t>16</a:t>
            </a:fld>
            <a:endParaRPr lang="en-US"/>
          </a:p>
        </p:txBody>
      </p:sp>
      <p:sp>
        <p:nvSpPr>
          <p:cNvPr id="5" name="Footer Placeholder 4">
            <a:extLst>
              <a:ext uri="{FF2B5EF4-FFF2-40B4-BE49-F238E27FC236}">
                <a16:creationId xmlns:a16="http://schemas.microsoft.com/office/drawing/2014/main" id="{B382012E-6135-4C85-897A-1F7F253E3B83}"/>
              </a:ext>
            </a:extLst>
          </p:cNvPr>
          <p:cNvSpPr>
            <a:spLocks noGrp="1"/>
          </p:cNvSpPr>
          <p:nvPr>
            <p:ph type="ftr" sz="quarter" idx="4"/>
          </p:nvPr>
        </p:nvSpPr>
        <p:spPr/>
        <p:txBody>
          <a:bodyPr/>
          <a:lstStyle/>
          <a:p>
            <a:endParaRPr lang="en-US"/>
          </a:p>
        </p:txBody>
      </p:sp>
      <p:sp>
        <p:nvSpPr>
          <p:cNvPr id="6" name="Header Placeholder 5">
            <a:extLst>
              <a:ext uri="{FF2B5EF4-FFF2-40B4-BE49-F238E27FC236}">
                <a16:creationId xmlns:a16="http://schemas.microsoft.com/office/drawing/2014/main" id="{A35462FB-8731-4AF6-B875-B55CBFD96554}"/>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1399943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6FFD94-15D0-4BBB-B611-F22BC4271E40}" type="slidenum">
              <a:rPr lang="en-US"/>
              <a:pPr/>
              <a:t>2</a:t>
            </a:fld>
            <a:endParaRPr lang="en-US" dirty="0"/>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pPr marL="228571" indent="19047">
              <a:spcBef>
                <a:spcPts val="0"/>
              </a:spcBef>
              <a:spcAft>
                <a:spcPts val="0"/>
              </a:spcAft>
            </a:pPr>
            <a:r>
              <a:rPr lang="en-US" sz="1800" dirty="0">
                <a:latin typeface="Times New Roman" panose="02020603050405020304" pitchFamily="18" charset="0"/>
                <a:ea typeface="Calibri" panose="020F0502020204030204" pitchFamily="34" charset="0"/>
              </a:rPr>
              <a:t> </a:t>
            </a:r>
          </a:p>
          <a:p>
            <a:endParaRPr lang="en-US" baseline="0" dirty="0"/>
          </a:p>
          <a:p>
            <a:endParaRPr lang="en-US" dirty="0"/>
          </a:p>
        </p:txBody>
      </p:sp>
      <p:sp>
        <p:nvSpPr>
          <p:cNvPr id="2" name="Footer Placeholder 1">
            <a:extLst>
              <a:ext uri="{FF2B5EF4-FFF2-40B4-BE49-F238E27FC236}">
                <a16:creationId xmlns:a16="http://schemas.microsoft.com/office/drawing/2014/main" id="{977BB8F2-0C3F-473C-9950-4A25EEF390C5}"/>
              </a:ext>
            </a:extLst>
          </p:cNvPr>
          <p:cNvSpPr>
            <a:spLocks noGrp="1"/>
          </p:cNvSpPr>
          <p:nvPr>
            <p:ph type="ftr" sz="quarter" idx="4"/>
          </p:nvPr>
        </p:nvSpPr>
        <p:spPr/>
        <p:txBody>
          <a:bodyPr/>
          <a:lstStyle/>
          <a:p>
            <a:endParaRPr lang="en-US"/>
          </a:p>
        </p:txBody>
      </p:sp>
      <p:sp>
        <p:nvSpPr>
          <p:cNvPr id="3" name="Header Placeholder 2">
            <a:extLst>
              <a:ext uri="{FF2B5EF4-FFF2-40B4-BE49-F238E27FC236}">
                <a16:creationId xmlns:a16="http://schemas.microsoft.com/office/drawing/2014/main" id="{070588F0-1CFD-416C-AF60-E6988EC559B0}"/>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2132513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EDA5735-AE19-4BA1-8439-E3EB63E9533B}" type="slidenum">
              <a:rPr lang="en-US"/>
              <a:pPr/>
              <a:t>3</a:t>
            </a:fld>
            <a:endParaRPr lang="en-US"/>
          </a:p>
        </p:txBody>
      </p:sp>
      <p:sp>
        <p:nvSpPr>
          <p:cNvPr id="128002" name="Rectangle 7"/>
          <p:cNvSpPr txBox="1">
            <a:spLocks noGrp="1" noChangeArrowheads="1"/>
          </p:cNvSpPr>
          <p:nvPr/>
        </p:nvSpPr>
        <p:spPr bwMode="auto">
          <a:xfrm>
            <a:off x="3970339"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6" tIns="46583" rIns="93166" bIns="46583" anchor="b"/>
          <a:lstStyle>
            <a:lvl1pPr defTabSz="931863">
              <a:defRPr>
                <a:solidFill>
                  <a:schemeClr val="tx1"/>
                </a:solidFill>
                <a:latin typeface="Arial" charset="0"/>
              </a:defRPr>
            </a:lvl1pPr>
            <a:lvl2pPr marL="757238" indent="-292100" defTabSz="931863">
              <a:defRPr>
                <a:solidFill>
                  <a:schemeClr val="tx1"/>
                </a:solidFill>
                <a:latin typeface="Arial" charset="0"/>
              </a:defRPr>
            </a:lvl2pPr>
            <a:lvl3pPr marL="1165225" indent="-233363" defTabSz="931863">
              <a:defRPr>
                <a:solidFill>
                  <a:schemeClr val="tx1"/>
                </a:solidFill>
                <a:latin typeface="Arial" charset="0"/>
              </a:defRPr>
            </a:lvl3pPr>
            <a:lvl4pPr marL="1630363" indent="-233363" defTabSz="931863">
              <a:defRPr>
                <a:solidFill>
                  <a:schemeClr val="tx1"/>
                </a:solidFill>
                <a:latin typeface="Arial" charset="0"/>
              </a:defRPr>
            </a:lvl4pPr>
            <a:lvl5pPr marL="2097088" indent="-233363" defTabSz="931863">
              <a:defRPr>
                <a:solidFill>
                  <a:schemeClr val="tx1"/>
                </a:solidFill>
                <a:latin typeface="Arial" charset="0"/>
              </a:defRPr>
            </a:lvl5pPr>
            <a:lvl6pPr marL="2554288" indent="-233363" defTabSz="931863" fontAlgn="base">
              <a:spcBef>
                <a:spcPct val="0"/>
              </a:spcBef>
              <a:spcAft>
                <a:spcPct val="0"/>
              </a:spcAft>
              <a:defRPr>
                <a:solidFill>
                  <a:schemeClr val="tx1"/>
                </a:solidFill>
                <a:latin typeface="Arial" charset="0"/>
              </a:defRPr>
            </a:lvl6pPr>
            <a:lvl7pPr marL="3011488" indent="-233363" defTabSz="931863" fontAlgn="base">
              <a:spcBef>
                <a:spcPct val="0"/>
              </a:spcBef>
              <a:spcAft>
                <a:spcPct val="0"/>
              </a:spcAft>
              <a:defRPr>
                <a:solidFill>
                  <a:schemeClr val="tx1"/>
                </a:solidFill>
                <a:latin typeface="Arial" charset="0"/>
              </a:defRPr>
            </a:lvl7pPr>
            <a:lvl8pPr marL="3468688" indent="-233363" defTabSz="931863" fontAlgn="base">
              <a:spcBef>
                <a:spcPct val="0"/>
              </a:spcBef>
              <a:spcAft>
                <a:spcPct val="0"/>
              </a:spcAft>
              <a:defRPr>
                <a:solidFill>
                  <a:schemeClr val="tx1"/>
                </a:solidFill>
                <a:latin typeface="Arial" charset="0"/>
              </a:defRPr>
            </a:lvl8pPr>
            <a:lvl9pPr marL="3925888" indent="-233363" defTabSz="931863" fontAlgn="base">
              <a:spcBef>
                <a:spcPct val="0"/>
              </a:spcBef>
              <a:spcAft>
                <a:spcPct val="0"/>
              </a:spcAft>
              <a:defRPr>
                <a:solidFill>
                  <a:schemeClr val="tx1"/>
                </a:solidFill>
                <a:latin typeface="Arial" charset="0"/>
              </a:defRPr>
            </a:lvl9pPr>
          </a:lstStyle>
          <a:p>
            <a:pPr algn="r" eaLnBrk="1" hangingPunct="1"/>
            <a:fld id="{5A0AF296-D670-49D5-9D28-9751E1753031}" type="slidenum">
              <a:rPr lang="en-US" sz="1200"/>
              <a:pPr algn="r" eaLnBrk="1" hangingPunct="1"/>
              <a:t>3</a:t>
            </a:fld>
            <a:endParaRPr lang="en-US" sz="120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p:txBody>
          <a:bodyPr/>
          <a:lstStyle/>
          <a:p>
            <a:pPr>
              <a:spcBef>
                <a:spcPct val="0"/>
              </a:spcBef>
            </a:pPr>
            <a:r>
              <a:rPr lang="en-US" dirty="0"/>
              <a:t>The one word</a:t>
            </a:r>
            <a:r>
              <a:rPr lang="en-US" baseline="0" dirty="0"/>
              <a:t> that defines our sector is this -&gt; MISSION. We are all mission driven. We are all seeking to serve, to educate, to repair, to solve, to teach or to minister. Without a powerful mission, there can be no nonprofit organization. In fact, the term “nonprofit” is somewhat problematic. It’s awkward to describe an entire portion of society in the negative. Other terms you may hear are: The Third Sector, The Independent Sector and The Helping Sector. </a:t>
            </a:r>
          </a:p>
          <a:p>
            <a:pPr>
              <a:spcBef>
                <a:spcPct val="0"/>
              </a:spcBef>
            </a:pPr>
            <a:endParaRPr lang="en-US" baseline="0" dirty="0"/>
          </a:p>
          <a:p>
            <a:pPr>
              <a:spcBef>
                <a:spcPct val="0"/>
              </a:spcBef>
            </a:pPr>
            <a:r>
              <a:rPr lang="en-US" baseline="0" dirty="0">
                <a:highlight>
                  <a:srgbClr val="FFFF00"/>
                </a:highlight>
              </a:rPr>
              <a:t>What is the mission of </a:t>
            </a:r>
            <a:r>
              <a:rPr lang="en-US" baseline="0" dirty="0" err="1">
                <a:highlight>
                  <a:srgbClr val="FFFF00"/>
                </a:highlight>
              </a:rPr>
              <a:t>i</a:t>
            </a:r>
            <a:r>
              <a:rPr lang="en-US" baseline="0" dirty="0">
                <a:highlight>
                  <a:srgbClr val="FFFF00"/>
                </a:highlight>
              </a:rPr>
              <a:t> c stars?</a:t>
            </a:r>
          </a:p>
          <a:p>
            <a:pPr>
              <a:spcBef>
                <a:spcPct val="0"/>
              </a:spcBef>
            </a:pPr>
            <a:endParaRPr lang="en-US" baseline="0" dirty="0">
              <a:highlight>
                <a:srgbClr val="FFFF00"/>
              </a:highlight>
            </a:endParaRPr>
          </a:p>
          <a:p>
            <a:pPr>
              <a:spcBef>
                <a:spcPct val="0"/>
              </a:spcBef>
            </a:pPr>
            <a:r>
              <a:rPr lang="en-US" baseline="0" dirty="0">
                <a:highlight>
                  <a:srgbClr val="FFFF00"/>
                </a:highlight>
              </a:rPr>
              <a:t>We will spend a lot of time on this next session.</a:t>
            </a:r>
            <a:endParaRPr lang="en-US" dirty="0">
              <a:highlight>
                <a:srgbClr val="FFFF00"/>
              </a:highlight>
            </a:endParaRPr>
          </a:p>
        </p:txBody>
      </p:sp>
      <p:sp>
        <p:nvSpPr>
          <p:cNvPr id="2" name="Footer Placeholder 1">
            <a:extLst>
              <a:ext uri="{FF2B5EF4-FFF2-40B4-BE49-F238E27FC236}">
                <a16:creationId xmlns:a16="http://schemas.microsoft.com/office/drawing/2014/main" id="{EFFE9059-4617-41D2-8BCD-9C4103A98301}"/>
              </a:ext>
            </a:extLst>
          </p:cNvPr>
          <p:cNvSpPr>
            <a:spLocks noGrp="1"/>
          </p:cNvSpPr>
          <p:nvPr>
            <p:ph type="ftr" sz="quarter" idx="4"/>
          </p:nvPr>
        </p:nvSpPr>
        <p:spPr/>
        <p:txBody>
          <a:bodyPr/>
          <a:lstStyle/>
          <a:p>
            <a:endParaRPr lang="en-US"/>
          </a:p>
        </p:txBody>
      </p:sp>
      <p:sp>
        <p:nvSpPr>
          <p:cNvPr id="3" name="Header Placeholder 2">
            <a:extLst>
              <a:ext uri="{FF2B5EF4-FFF2-40B4-BE49-F238E27FC236}">
                <a16:creationId xmlns:a16="http://schemas.microsoft.com/office/drawing/2014/main" id="{377EF6D2-4D75-47D0-94DD-18348944BB30}"/>
              </a:ext>
            </a:extLst>
          </p:cNvPr>
          <p:cNvSpPr>
            <a:spLocks noGrp="1"/>
          </p:cNvSpPr>
          <p:nvPr>
            <p:ph type="hdr" sz="quarter"/>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of for-profit companies Mission Statements</a:t>
            </a:r>
          </a:p>
        </p:txBody>
      </p:sp>
      <p:sp>
        <p:nvSpPr>
          <p:cNvPr id="4" name="Slide Number Placeholder 3"/>
          <p:cNvSpPr>
            <a:spLocks noGrp="1"/>
          </p:cNvSpPr>
          <p:nvPr>
            <p:ph type="sldNum" sz="quarter" idx="5"/>
          </p:nvPr>
        </p:nvSpPr>
        <p:spPr/>
        <p:txBody>
          <a:bodyPr/>
          <a:lstStyle/>
          <a:p>
            <a:fld id="{5BCB1FB0-5CA5-43C4-8762-5881A4EE502B}" type="slidenum">
              <a:rPr lang="en-US" smtClean="0"/>
              <a:pPr/>
              <a:t>4</a:t>
            </a:fld>
            <a:endParaRPr lang="en-US"/>
          </a:p>
        </p:txBody>
      </p:sp>
      <p:sp>
        <p:nvSpPr>
          <p:cNvPr id="5" name="Footer Placeholder 4">
            <a:extLst>
              <a:ext uri="{FF2B5EF4-FFF2-40B4-BE49-F238E27FC236}">
                <a16:creationId xmlns:a16="http://schemas.microsoft.com/office/drawing/2014/main" id="{A168414D-DEA6-4ADC-9ECB-0E6A81EAD6AB}"/>
              </a:ext>
            </a:extLst>
          </p:cNvPr>
          <p:cNvSpPr>
            <a:spLocks noGrp="1"/>
          </p:cNvSpPr>
          <p:nvPr>
            <p:ph type="ftr" sz="quarter" idx="4"/>
          </p:nvPr>
        </p:nvSpPr>
        <p:spPr/>
        <p:txBody>
          <a:bodyPr/>
          <a:lstStyle/>
          <a:p>
            <a:endParaRPr lang="en-US"/>
          </a:p>
        </p:txBody>
      </p:sp>
      <p:sp>
        <p:nvSpPr>
          <p:cNvPr id="6" name="Header Placeholder 5">
            <a:extLst>
              <a:ext uri="{FF2B5EF4-FFF2-40B4-BE49-F238E27FC236}">
                <a16:creationId xmlns:a16="http://schemas.microsoft.com/office/drawing/2014/main" id="{8732AFFB-26A0-4B80-AACD-FE439163B4A0}"/>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655257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of nonprofit Mission Statements</a:t>
            </a:r>
          </a:p>
        </p:txBody>
      </p:sp>
      <p:sp>
        <p:nvSpPr>
          <p:cNvPr id="4" name="Slide Number Placeholder 3"/>
          <p:cNvSpPr>
            <a:spLocks noGrp="1"/>
          </p:cNvSpPr>
          <p:nvPr>
            <p:ph type="sldNum" sz="quarter" idx="5"/>
          </p:nvPr>
        </p:nvSpPr>
        <p:spPr/>
        <p:txBody>
          <a:bodyPr/>
          <a:lstStyle/>
          <a:p>
            <a:fld id="{5BCB1FB0-5CA5-43C4-8762-5881A4EE502B}" type="slidenum">
              <a:rPr lang="en-US" smtClean="0"/>
              <a:pPr/>
              <a:t>5</a:t>
            </a:fld>
            <a:endParaRPr lang="en-US"/>
          </a:p>
        </p:txBody>
      </p:sp>
      <p:sp>
        <p:nvSpPr>
          <p:cNvPr id="5" name="Footer Placeholder 4">
            <a:extLst>
              <a:ext uri="{FF2B5EF4-FFF2-40B4-BE49-F238E27FC236}">
                <a16:creationId xmlns:a16="http://schemas.microsoft.com/office/drawing/2014/main" id="{9DE114FC-8D06-4874-950C-FE5C4A7204FE}"/>
              </a:ext>
            </a:extLst>
          </p:cNvPr>
          <p:cNvSpPr>
            <a:spLocks noGrp="1"/>
          </p:cNvSpPr>
          <p:nvPr>
            <p:ph type="ftr" sz="quarter" idx="4"/>
          </p:nvPr>
        </p:nvSpPr>
        <p:spPr/>
        <p:txBody>
          <a:bodyPr/>
          <a:lstStyle/>
          <a:p>
            <a:endParaRPr lang="en-US"/>
          </a:p>
        </p:txBody>
      </p:sp>
      <p:sp>
        <p:nvSpPr>
          <p:cNvPr id="6" name="Header Placeholder 5">
            <a:extLst>
              <a:ext uri="{FF2B5EF4-FFF2-40B4-BE49-F238E27FC236}">
                <a16:creationId xmlns:a16="http://schemas.microsoft.com/office/drawing/2014/main" id="{E882BA5D-1D2A-4C22-BE69-95BAE81AFB7E}"/>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1389381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of nonprofit Mission Statements</a:t>
            </a:r>
          </a:p>
        </p:txBody>
      </p:sp>
      <p:sp>
        <p:nvSpPr>
          <p:cNvPr id="4" name="Slide Number Placeholder 3"/>
          <p:cNvSpPr>
            <a:spLocks noGrp="1"/>
          </p:cNvSpPr>
          <p:nvPr>
            <p:ph type="sldNum" sz="quarter" idx="5"/>
          </p:nvPr>
        </p:nvSpPr>
        <p:spPr/>
        <p:txBody>
          <a:bodyPr/>
          <a:lstStyle/>
          <a:p>
            <a:fld id="{5BCB1FB0-5CA5-43C4-8762-5881A4EE502B}" type="slidenum">
              <a:rPr lang="en-US" smtClean="0"/>
              <a:pPr/>
              <a:t>6</a:t>
            </a:fld>
            <a:endParaRPr lang="en-US"/>
          </a:p>
        </p:txBody>
      </p:sp>
      <p:sp>
        <p:nvSpPr>
          <p:cNvPr id="5" name="Footer Placeholder 4">
            <a:extLst>
              <a:ext uri="{FF2B5EF4-FFF2-40B4-BE49-F238E27FC236}">
                <a16:creationId xmlns:a16="http://schemas.microsoft.com/office/drawing/2014/main" id="{9DE114FC-8D06-4874-950C-FE5C4A7204FE}"/>
              </a:ext>
            </a:extLst>
          </p:cNvPr>
          <p:cNvSpPr>
            <a:spLocks noGrp="1"/>
          </p:cNvSpPr>
          <p:nvPr>
            <p:ph type="ftr" sz="quarter" idx="4"/>
          </p:nvPr>
        </p:nvSpPr>
        <p:spPr/>
        <p:txBody>
          <a:bodyPr/>
          <a:lstStyle/>
          <a:p>
            <a:endParaRPr lang="en-US"/>
          </a:p>
        </p:txBody>
      </p:sp>
      <p:sp>
        <p:nvSpPr>
          <p:cNvPr id="6" name="Header Placeholder 5">
            <a:extLst>
              <a:ext uri="{FF2B5EF4-FFF2-40B4-BE49-F238E27FC236}">
                <a16:creationId xmlns:a16="http://schemas.microsoft.com/office/drawing/2014/main" id="{E882BA5D-1D2A-4C22-BE69-95BAE81AFB7E}"/>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1840851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6D9427-2B17-4458-80B3-EB7486EDB465}" type="slidenum">
              <a:rPr lang="en-US"/>
              <a:pPr/>
              <a:t>7</a:t>
            </a:fld>
            <a:endParaRPr 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r>
              <a:rPr lang="en-US" dirty="0"/>
              <a:t>We will break into small groups – 4 per group. In the small group click over to the dedicated </a:t>
            </a:r>
            <a:r>
              <a:rPr lang="en-US" dirty="0" err="1"/>
              <a:t>JamBoard</a:t>
            </a:r>
            <a:r>
              <a:rPr lang="en-US" dirty="0"/>
              <a:t> and use your group # </a:t>
            </a:r>
            <a:r>
              <a:rPr lang="en-US" dirty="0" err="1"/>
              <a:t>JamBoard</a:t>
            </a:r>
            <a:r>
              <a:rPr lang="en-US" dirty="0"/>
              <a:t> to record what is each Intern’s Burning Issue and to sketch or put a few bullet points around SOLUTIONS – that is the start for building your nonprofit program. We will have each group report back – won’t have time to have each person share where they are with their idea – people can always review the </a:t>
            </a:r>
            <a:r>
              <a:rPr lang="en-US" dirty="0" err="1"/>
              <a:t>JamBoard</a:t>
            </a:r>
            <a:r>
              <a:rPr lang="en-US" dirty="0"/>
              <a:t> – rather, share about the PROCESS of thinking and idea formulation from this exercise. There is already posted on the </a:t>
            </a:r>
            <a:r>
              <a:rPr lang="en-US" dirty="0" err="1"/>
              <a:t>JamBoard</a:t>
            </a:r>
            <a:r>
              <a:rPr lang="en-US" dirty="0"/>
              <a:t> an example sticky note. Each Intern should have at least one. Can add more text or even images if you like. 15 minutes</a:t>
            </a:r>
          </a:p>
          <a:p>
            <a:endParaRPr lang="en-US" dirty="0"/>
          </a:p>
          <a:p>
            <a:r>
              <a:rPr lang="en-US" dirty="0"/>
              <a:t>https://tinyurl.com/Mission-Exercise</a:t>
            </a:r>
          </a:p>
          <a:p>
            <a:endParaRPr lang="en-US" dirty="0"/>
          </a:p>
          <a:p>
            <a:r>
              <a:rPr lang="en-US" dirty="0"/>
              <a:t>Put on a sticky note: - Your name – Potential name of np – What is issue/problem being addressed – Few words describing services to be offered – Neighborhood WHERE this will be located – 5 names/titles of potential board members</a:t>
            </a:r>
          </a:p>
        </p:txBody>
      </p:sp>
      <p:sp>
        <p:nvSpPr>
          <p:cNvPr id="2" name="Footer Placeholder 1">
            <a:extLst>
              <a:ext uri="{FF2B5EF4-FFF2-40B4-BE49-F238E27FC236}">
                <a16:creationId xmlns:a16="http://schemas.microsoft.com/office/drawing/2014/main" id="{A658B052-C2E9-425E-BA4C-32892D96628E}"/>
              </a:ext>
            </a:extLst>
          </p:cNvPr>
          <p:cNvSpPr>
            <a:spLocks noGrp="1"/>
          </p:cNvSpPr>
          <p:nvPr>
            <p:ph type="ftr" sz="quarter" idx="4"/>
          </p:nvPr>
        </p:nvSpPr>
        <p:spPr/>
        <p:txBody>
          <a:bodyPr/>
          <a:lstStyle/>
          <a:p>
            <a:endParaRPr lang="en-US"/>
          </a:p>
        </p:txBody>
      </p:sp>
      <p:sp>
        <p:nvSpPr>
          <p:cNvPr id="3" name="Header Placeholder 2">
            <a:extLst>
              <a:ext uri="{FF2B5EF4-FFF2-40B4-BE49-F238E27FC236}">
                <a16:creationId xmlns:a16="http://schemas.microsoft.com/office/drawing/2014/main" id="{A8117B9B-FC04-42E3-A620-0AC7269F7A7E}"/>
              </a:ext>
            </a:extLst>
          </p:cNvPr>
          <p:cNvSpPr>
            <a:spLocks noGrp="1"/>
          </p:cNvSpPr>
          <p:nvPr>
            <p:ph type="hdr" sz="quarter"/>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6D9427-2B17-4458-80B3-EB7486EDB465}" type="slidenum">
              <a:rPr lang="en-US"/>
              <a:pPr/>
              <a:t>8</a:t>
            </a:fld>
            <a:endParaRPr 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r>
              <a:rPr lang="en-US" dirty="0"/>
              <a:t>Report backs – 4 minutes per group</a:t>
            </a:r>
          </a:p>
        </p:txBody>
      </p:sp>
      <p:sp>
        <p:nvSpPr>
          <p:cNvPr id="2" name="Footer Placeholder 1">
            <a:extLst>
              <a:ext uri="{FF2B5EF4-FFF2-40B4-BE49-F238E27FC236}">
                <a16:creationId xmlns:a16="http://schemas.microsoft.com/office/drawing/2014/main" id="{A658B052-C2E9-425E-BA4C-32892D96628E}"/>
              </a:ext>
            </a:extLst>
          </p:cNvPr>
          <p:cNvSpPr>
            <a:spLocks noGrp="1"/>
          </p:cNvSpPr>
          <p:nvPr>
            <p:ph type="ftr" sz="quarter" idx="4"/>
          </p:nvPr>
        </p:nvSpPr>
        <p:spPr/>
        <p:txBody>
          <a:bodyPr/>
          <a:lstStyle/>
          <a:p>
            <a:endParaRPr lang="en-US"/>
          </a:p>
        </p:txBody>
      </p:sp>
      <p:sp>
        <p:nvSpPr>
          <p:cNvPr id="3" name="Header Placeholder 2">
            <a:extLst>
              <a:ext uri="{FF2B5EF4-FFF2-40B4-BE49-F238E27FC236}">
                <a16:creationId xmlns:a16="http://schemas.microsoft.com/office/drawing/2014/main" id="{A8117B9B-FC04-42E3-A620-0AC7269F7A7E}"/>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41205943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712C98-C99E-4885-8939-64224E5DAFB8}" type="slidenum">
              <a:rPr lang="en-US"/>
              <a:pPr/>
              <a:t>9</a:t>
            </a:fld>
            <a:endParaRPr 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r>
              <a:rPr lang="en-US" dirty="0"/>
              <a:t> </a:t>
            </a:r>
          </a:p>
        </p:txBody>
      </p:sp>
      <p:sp>
        <p:nvSpPr>
          <p:cNvPr id="2" name="Footer Placeholder 1">
            <a:extLst>
              <a:ext uri="{FF2B5EF4-FFF2-40B4-BE49-F238E27FC236}">
                <a16:creationId xmlns:a16="http://schemas.microsoft.com/office/drawing/2014/main" id="{E503F149-E55E-46ED-8A71-4AD7BF328255}"/>
              </a:ext>
            </a:extLst>
          </p:cNvPr>
          <p:cNvSpPr>
            <a:spLocks noGrp="1"/>
          </p:cNvSpPr>
          <p:nvPr>
            <p:ph type="ftr" sz="quarter" idx="4"/>
          </p:nvPr>
        </p:nvSpPr>
        <p:spPr/>
        <p:txBody>
          <a:bodyPr/>
          <a:lstStyle/>
          <a:p>
            <a:endParaRPr lang="en-US"/>
          </a:p>
        </p:txBody>
      </p:sp>
      <p:sp>
        <p:nvSpPr>
          <p:cNvPr id="3" name="Header Placeholder 2">
            <a:extLst>
              <a:ext uri="{FF2B5EF4-FFF2-40B4-BE49-F238E27FC236}">
                <a16:creationId xmlns:a16="http://schemas.microsoft.com/office/drawing/2014/main" id="{974C6B68-6AED-4546-9248-6FAB354A451D}"/>
              </a:ext>
            </a:extLst>
          </p:cNvPr>
          <p:cNvSpPr>
            <a:spLocks noGrp="1"/>
          </p:cNvSpPr>
          <p:nvPr>
            <p:ph type="hdr" sz="quarter"/>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194"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pPr lvl="0"/>
            <a:r>
              <a:rPr lang="en-US" noProof="0"/>
              <a:t>Click to edit Master title style</a:t>
            </a:r>
          </a:p>
        </p:txBody>
      </p:sp>
      <p:sp>
        <p:nvSpPr>
          <p:cNvPr id="8195"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US" noProof="0"/>
              <a:t>Click to edit Master subtitle style</a:t>
            </a:r>
          </a:p>
        </p:txBody>
      </p:sp>
      <p:sp>
        <p:nvSpPr>
          <p:cNvPr id="8196"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7" name="Rectangle 5"/>
          <p:cNvSpPr>
            <a:spLocks noGrp="1" noChangeArrowheads="1"/>
          </p:cNvSpPr>
          <p:nvPr>
            <p:ph type="ftr" sz="quarter" idx="3"/>
          </p:nvPr>
        </p:nvSpPr>
        <p:spPr>
          <a:xfrm>
            <a:off x="3124200" y="6248400"/>
            <a:ext cx="4191000" cy="476250"/>
          </a:xfrm>
        </p:spPr>
        <p:txBody>
          <a:bodyPr/>
          <a:lstStyle>
            <a:lvl1pPr>
              <a:defRPr/>
            </a:lvl1pPr>
          </a:lstStyle>
          <a:p>
            <a:r>
              <a:rPr lang="en-US"/>
              <a:t>MIssion &amp; Leadership</a:t>
            </a:r>
          </a:p>
        </p:txBody>
      </p:sp>
      <p:sp>
        <p:nvSpPr>
          <p:cNvPr id="8198" name="Rectangle 6"/>
          <p:cNvSpPr>
            <a:spLocks noGrp="1" noChangeArrowheads="1"/>
          </p:cNvSpPr>
          <p:nvPr>
            <p:ph type="sldNum" sz="quarter" idx="4"/>
          </p:nvPr>
        </p:nvSpPr>
        <p:spPr>
          <a:xfrm>
            <a:off x="7924800" y="6245225"/>
            <a:ext cx="762000" cy="476250"/>
          </a:xfrm>
        </p:spPr>
        <p:txBody>
          <a:bodyPr/>
          <a:lstStyle>
            <a:lvl1pPr>
              <a:defRPr/>
            </a:lvl1pPr>
          </a:lstStyle>
          <a:p>
            <a:fld id="{93E3D3BC-DEE2-489A-B6B4-B78BB4C3AB1B}"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t>MIssion &amp; Leadership</a:t>
            </a:r>
          </a:p>
        </p:txBody>
      </p:sp>
      <p:sp>
        <p:nvSpPr>
          <p:cNvPr id="5" name="Slide Number Placeholder 4"/>
          <p:cNvSpPr>
            <a:spLocks noGrp="1"/>
          </p:cNvSpPr>
          <p:nvPr>
            <p:ph type="sldNum" sz="quarter" idx="11"/>
          </p:nvPr>
        </p:nvSpPr>
        <p:spPr/>
        <p:txBody>
          <a:bodyPr/>
          <a:lstStyle>
            <a:lvl1pPr>
              <a:defRPr/>
            </a:lvl1pPr>
          </a:lstStyle>
          <a:p>
            <a:fld id="{787AEE19-5590-4219-84B8-A4CBB393A580}" type="slidenum">
              <a:rPr lang="en-US"/>
              <a:pPr/>
              <a:t>‹#›</a:t>
            </a:fld>
            <a:endParaRPr lang="en-US"/>
          </a:p>
        </p:txBody>
      </p:sp>
    </p:spTree>
    <p:extLst>
      <p:ext uri="{BB962C8B-B14F-4D97-AF65-F5344CB8AC3E}">
        <p14:creationId xmlns:p14="http://schemas.microsoft.com/office/powerpoint/2010/main" val="2706942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t>MIssion &amp; Leadership</a:t>
            </a:r>
          </a:p>
        </p:txBody>
      </p:sp>
      <p:sp>
        <p:nvSpPr>
          <p:cNvPr id="5" name="Slide Number Placeholder 4"/>
          <p:cNvSpPr>
            <a:spLocks noGrp="1"/>
          </p:cNvSpPr>
          <p:nvPr>
            <p:ph type="sldNum" sz="quarter" idx="11"/>
          </p:nvPr>
        </p:nvSpPr>
        <p:spPr/>
        <p:txBody>
          <a:bodyPr/>
          <a:lstStyle>
            <a:lvl1pPr>
              <a:defRPr/>
            </a:lvl1pPr>
          </a:lstStyle>
          <a:p>
            <a:fld id="{227354E2-2815-4FEB-96F2-297D3FCA0A93}" type="slidenum">
              <a:rPr lang="en-US"/>
              <a:pPr/>
              <a:t>‹#›</a:t>
            </a:fld>
            <a:endParaRPr lang="en-US"/>
          </a:p>
        </p:txBody>
      </p:sp>
    </p:spTree>
    <p:extLst>
      <p:ext uri="{BB962C8B-B14F-4D97-AF65-F5344CB8AC3E}">
        <p14:creationId xmlns:p14="http://schemas.microsoft.com/office/powerpoint/2010/main" val="659310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t>MIssion &amp; Leadership</a:t>
            </a:r>
          </a:p>
        </p:txBody>
      </p:sp>
      <p:sp>
        <p:nvSpPr>
          <p:cNvPr id="5" name="Slide Number Placeholder 4"/>
          <p:cNvSpPr>
            <a:spLocks noGrp="1"/>
          </p:cNvSpPr>
          <p:nvPr>
            <p:ph type="sldNum" sz="quarter" idx="11"/>
          </p:nvPr>
        </p:nvSpPr>
        <p:spPr/>
        <p:txBody>
          <a:bodyPr/>
          <a:lstStyle>
            <a:lvl1pPr>
              <a:defRPr/>
            </a:lvl1pPr>
          </a:lstStyle>
          <a:p>
            <a:fld id="{F86FF048-E41A-43ED-BCAE-AB542D966589}" type="slidenum">
              <a:rPr lang="en-US"/>
              <a:pPr/>
              <a:t>‹#›</a:t>
            </a:fld>
            <a:endParaRPr lang="en-US"/>
          </a:p>
        </p:txBody>
      </p:sp>
    </p:spTree>
    <p:extLst>
      <p:ext uri="{BB962C8B-B14F-4D97-AF65-F5344CB8AC3E}">
        <p14:creationId xmlns:p14="http://schemas.microsoft.com/office/powerpoint/2010/main" val="579998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US"/>
              <a:t>MIssion &amp; Leadership</a:t>
            </a:r>
          </a:p>
        </p:txBody>
      </p:sp>
      <p:sp>
        <p:nvSpPr>
          <p:cNvPr id="5" name="Slide Number Placeholder 4"/>
          <p:cNvSpPr>
            <a:spLocks noGrp="1"/>
          </p:cNvSpPr>
          <p:nvPr>
            <p:ph type="sldNum" sz="quarter" idx="11"/>
          </p:nvPr>
        </p:nvSpPr>
        <p:spPr/>
        <p:txBody>
          <a:bodyPr/>
          <a:lstStyle>
            <a:lvl1pPr>
              <a:defRPr/>
            </a:lvl1pPr>
          </a:lstStyle>
          <a:p>
            <a:fld id="{F239BBC9-19A6-4BAC-A820-A105AC0E36A7}" type="slidenum">
              <a:rPr lang="en-US"/>
              <a:pPr/>
              <a:t>‹#›</a:t>
            </a:fld>
            <a:endParaRPr lang="en-US"/>
          </a:p>
        </p:txBody>
      </p:sp>
    </p:spTree>
    <p:extLst>
      <p:ext uri="{BB962C8B-B14F-4D97-AF65-F5344CB8AC3E}">
        <p14:creationId xmlns:p14="http://schemas.microsoft.com/office/powerpoint/2010/main" val="2750978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US"/>
              <a:t>MIssion &amp; Leadership</a:t>
            </a:r>
          </a:p>
        </p:txBody>
      </p:sp>
      <p:sp>
        <p:nvSpPr>
          <p:cNvPr id="6" name="Slide Number Placeholder 5"/>
          <p:cNvSpPr>
            <a:spLocks noGrp="1"/>
          </p:cNvSpPr>
          <p:nvPr>
            <p:ph type="sldNum" sz="quarter" idx="11"/>
          </p:nvPr>
        </p:nvSpPr>
        <p:spPr/>
        <p:txBody>
          <a:bodyPr/>
          <a:lstStyle>
            <a:lvl1pPr>
              <a:defRPr/>
            </a:lvl1pPr>
          </a:lstStyle>
          <a:p>
            <a:fld id="{6C51CDD7-999A-4D14-83E6-A961113DA575}" type="slidenum">
              <a:rPr lang="en-US"/>
              <a:pPr/>
              <a:t>‹#›</a:t>
            </a:fld>
            <a:endParaRPr lang="en-US"/>
          </a:p>
        </p:txBody>
      </p:sp>
    </p:spTree>
    <p:extLst>
      <p:ext uri="{BB962C8B-B14F-4D97-AF65-F5344CB8AC3E}">
        <p14:creationId xmlns:p14="http://schemas.microsoft.com/office/powerpoint/2010/main" val="2231815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r>
              <a:rPr lang="en-US"/>
              <a:t>MIssion &amp; Leadership</a:t>
            </a:r>
          </a:p>
        </p:txBody>
      </p:sp>
      <p:sp>
        <p:nvSpPr>
          <p:cNvPr id="8" name="Slide Number Placeholder 7"/>
          <p:cNvSpPr>
            <a:spLocks noGrp="1"/>
          </p:cNvSpPr>
          <p:nvPr>
            <p:ph type="sldNum" sz="quarter" idx="11"/>
          </p:nvPr>
        </p:nvSpPr>
        <p:spPr/>
        <p:txBody>
          <a:bodyPr/>
          <a:lstStyle>
            <a:lvl1pPr>
              <a:defRPr/>
            </a:lvl1pPr>
          </a:lstStyle>
          <a:p>
            <a:fld id="{720A8014-3470-4E03-B08B-56564868A287}" type="slidenum">
              <a:rPr lang="en-US"/>
              <a:pPr/>
              <a:t>‹#›</a:t>
            </a:fld>
            <a:endParaRPr lang="en-US"/>
          </a:p>
        </p:txBody>
      </p:sp>
    </p:spTree>
    <p:extLst>
      <p:ext uri="{BB962C8B-B14F-4D97-AF65-F5344CB8AC3E}">
        <p14:creationId xmlns:p14="http://schemas.microsoft.com/office/powerpoint/2010/main" val="412700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r>
              <a:rPr lang="en-US"/>
              <a:t>MIssion &amp; Leadership</a:t>
            </a:r>
          </a:p>
        </p:txBody>
      </p:sp>
      <p:sp>
        <p:nvSpPr>
          <p:cNvPr id="4" name="Slide Number Placeholder 3"/>
          <p:cNvSpPr>
            <a:spLocks noGrp="1"/>
          </p:cNvSpPr>
          <p:nvPr>
            <p:ph type="sldNum" sz="quarter" idx="11"/>
          </p:nvPr>
        </p:nvSpPr>
        <p:spPr/>
        <p:txBody>
          <a:bodyPr/>
          <a:lstStyle>
            <a:lvl1pPr>
              <a:defRPr/>
            </a:lvl1pPr>
          </a:lstStyle>
          <a:p>
            <a:fld id="{7E65B246-5258-45C4-97B8-84E59A2B44A8}" type="slidenum">
              <a:rPr lang="en-US"/>
              <a:pPr/>
              <a:t>‹#›</a:t>
            </a:fld>
            <a:endParaRPr lang="en-US"/>
          </a:p>
        </p:txBody>
      </p:sp>
    </p:spTree>
    <p:extLst>
      <p:ext uri="{BB962C8B-B14F-4D97-AF65-F5344CB8AC3E}">
        <p14:creationId xmlns:p14="http://schemas.microsoft.com/office/powerpoint/2010/main" val="2708922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t>MIssion &amp; Leadership</a:t>
            </a:r>
          </a:p>
        </p:txBody>
      </p:sp>
      <p:sp>
        <p:nvSpPr>
          <p:cNvPr id="3" name="Slide Number Placeholder 2"/>
          <p:cNvSpPr>
            <a:spLocks noGrp="1"/>
          </p:cNvSpPr>
          <p:nvPr>
            <p:ph type="sldNum" sz="quarter" idx="11"/>
          </p:nvPr>
        </p:nvSpPr>
        <p:spPr/>
        <p:txBody>
          <a:bodyPr/>
          <a:lstStyle>
            <a:lvl1pPr>
              <a:defRPr/>
            </a:lvl1pPr>
          </a:lstStyle>
          <a:p>
            <a:fld id="{83D495C6-61B8-4A90-8413-878BE7E68F23}" type="slidenum">
              <a:rPr lang="en-US"/>
              <a:pPr/>
              <a:t>‹#›</a:t>
            </a:fld>
            <a:endParaRPr lang="en-US"/>
          </a:p>
        </p:txBody>
      </p:sp>
    </p:spTree>
    <p:extLst>
      <p:ext uri="{BB962C8B-B14F-4D97-AF65-F5344CB8AC3E}">
        <p14:creationId xmlns:p14="http://schemas.microsoft.com/office/powerpoint/2010/main" val="2792651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t>MIssion &amp; Leadership</a:t>
            </a:r>
          </a:p>
        </p:txBody>
      </p:sp>
      <p:sp>
        <p:nvSpPr>
          <p:cNvPr id="6" name="Slide Number Placeholder 5"/>
          <p:cNvSpPr>
            <a:spLocks noGrp="1"/>
          </p:cNvSpPr>
          <p:nvPr>
            <p:ph type="sldNum" sz="quarter" idx="11"/>
          </p:nvPr>
        </p:nvSpPr>
        <p:spPr/>
        <p:txBody>
          <a:bodyPr/>
          <a:lstStyle>
            <a:lvl1pPr>
              <a:defRPr/>
            </a:lvl1pPr>
          </a:lstStyle>
          <a:p>
            <a:fld id="{3FCB11DD-62C7-4606-9D6A-2D4B329D4834}" type="slidenum">
              <a:rPr lang="en-US"/>
              <a:pPr/>
              <a:t>‹#›</a:t>
            </a:fld>
            <a:endParaRPr lang="en-US"/>
          </a:p>
        </p:txBody>
      </p:sp>
    </p:spTree>
    <p:extLst>
      <p:ext uri="{BB962C8B-B14F-4D97-AF65-F5344CB8AC3E}">
        <p14:creationId xmlns:p14="http://schemas.microsoft.com/office/powerpoint/2010/main" val="174234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t>MIssion &amp; Leadership</a:t>
            </a:r>
          </a:p>
        </p:txBody>
      </p:sp>
      <p:sp>
        <p:nvSpPr>
          <p:cNvPr id="6" name="Slide Number Placeholder 5"/>
          <p:cNvSpPr>
            <a:spLocks noGrp="1"/>
          </p:cNvSpPr>
          <p:nvPr>
            <p:ph type="sldNum" sz="quarter" idx="11"/>
          </p:nvPr>
        </p:nvSpPr>
        <p:spPr/>
        <p:txBody>
          <a:bodyPr/>
          <a:lstStyle>
            <a:lvl1pPr>
              <a:defRPr/>
            </a:lvl1pPr>
          </a:lstStyle>
          <a:p>
            <a:fld id="{34BF8B2D-32CE-422A-B2A5-FD26FBECD3E2}" type="slidenum">
              <a:rPr lang="en-US"/>
              <a:pPr/>
              <a:t>‹#›</a:t>
            </a:fld>
            <a:endParaRPr lang="en-US"/>
          </a:p>
        </p:txBody>
      </p:sp>
    </p:spTree>
    <p:extLst>
      <p:ext uri="{BB962C8B-B14F-4D97-AF65-F5344CB8AC3E}">
        <p14:creationId xmlns:p14="http://schemas.microsoft.com/office/powerpoint/2010/main" val="437991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92100"/>
            <a:ext cx="82296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1" name="Rectangle 3"/>
          <p:cNvSpPr>
            <a:spLocks noGrp="1" noChangeArrowheads="1"/>
          </p:cNvSpPr>
          <p:nvPr>
            <p:ph type="body" idx="1"/>
          </p:nvPr>
        </p:nvSpPr>
        <p:spPr bwMode="auto">
          <a:xfrm>
            <a:off x="457200" y="19050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173" name="Rectangle 5"/>
          <p:cNvSpPr>
            <a:spLocks noGrp="1" noChangeArrowheads="1"/>
          </p:cNvSpPr>
          <p:nvPr>
            <p:ph type="ftr" sz="quarter" idx="3"/>
          </p:nvPr>
        </p:nvSpPr>
        <p:spPr bwMode="auto">
          <a:xfrm>
            <a:off x="2819400" y="6248400"/>
            <a:ext cx="4191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r>
              <a:rPr lang="en-US"/>
              <a:t>MIssion &amp; Leadership</a:t>
            </a:r>
          </a:p>
        </p:txBody>
      </p:sp>
      <p:sp>
        <p:nvSpPr>
          <p:cNvPr id="7174" name="Rectangle 6"/>
          <p:cNvSpPr>
            <a:spLocks noGrp="1" noChangeArrowheads="1"/>
          </p:cNvSpPr>
          <p:nvPr>
            <p:ph type="sldNum" sz="quarter" idx="4"/>
          </p:nvPr>
        </p:nvSpPr>
        <p:spPr bwMode="auto">
          <a:xfrm>
            <a:off x="7620000" y="6245225"/>
            <a:ext cx="1066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fld id="{8AB54DC6-C6EA-45FD-9145-2775527613D0}"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hf sldNum="0" hdr="0" dt="0"/>
  <p:txStyles>
    <p:titleStyle>
      <a:lvl1pPr algn="l" rtl="0" fontAlgn="base">
        <a:spcBef>
          <a:spcPct val="0"/>
        </a:spcBef>
        <a:spcAft>
          <a:spcPct val="0"/>
        </a:spcAft>
        <a:defRPr sz="4400" b="0" i="0" u="none">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Font typeface="Tahoma" pitchFamily="34" charset="0"/>
        <a:buChar char="–"/>
        <a:defRPr sz="2800" b="0" i="0" u="none">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youtu.be/IrCeVwwu0Xc"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hyperlink" Target="http://www.tinyurl.com/CIVICs101-JB-C48"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readingholidayproject.org/a-homepage-section/mission/" TargetMode="External"/><Relationship Id="rId7" Type="http://schemas.openxmlformats.org/officeDocument/2006/relationships/hyperlink" Target="https://ellabakercenter.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sistersong.net/" TargetMode="External"/><Relationship Id="rId5" Type="http://schemas.openxmlformats.org/officeDocument/2006/relationships/hyperlink" Target="https://www.girltrek.org/" TargetMode="External"/><Relationship Id="rId4" Type="http://schemas.openxmlformats.org/officeDocument/2006/relationships/hyperlink" Target="https://www.digitalundivided.com/about-digitalundivided"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streetcode.u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www.harlemacademy.org/" TargetMode="External"/><Relationship Id="rId4" Type="http://schemas.openxmlformats.org/officeDocument/2006/relationships/hyperlink" Target="https://www.thinkof-us.or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s://tinyurl.com/Mission-Exercis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s://tinyurl.com/Mission-Exercis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017F047-1F5A-45C8-B4B7-180669E15138}"/>
              </a:ext>
            </a:extLst>
          </p:cNvPr>
          <p:cNvSpPr/>
          <p:nvPr/>
        </p:nvSpPr>
        <p:spPr>
          <a:xfrm>
            <a:off x="1445911" y="1901182"/>
            <a:ext cx="6542176" cy="1754326"/>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 Nonprofit Mission</a:t>
            </a:r>
            <a:b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b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&amp; Leadership</a:t>
            </a:r>
          </a:p>
        </p:txBody>
      </p:sp>
      <p:pic>
        <p:nvPicPr>
          <p:cNvPr id="5" name="Picture 4" descr="Text&#10;&#10;Description automatically generated">
            <a:extLst>
              <a:ext uri="{FF2B5EF4-FFF2-40B4-BE49-F238E27FC236}">
                <a16:creationId xmlns:a16="http://schemas.microsoft.com/office/drawing/2014/main" id="{D37A1F2A-B9DA-4005-9770-FF87C5ACE8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5343" y="189640"/>
            <a:ext cx="3259368" cy="1235935"/>
          </a:xfrm>
          <a:prstGeom prst="rect">
            <a:avLst/>
          </a:prstGeom>
        </p:spPr>
      </p:pic>
      <p:sp>
        <p:nvSpPr>
          <p:cNvPr id="6" name="TextBox 5">
            <a:extLst>
              <a:ext uri="{FF2B5EF4-FFF2-40B4-BE49-F238E27FC236}">
                <a16:creationId xmlns:a16="http://schemas.microsoft.com/office/drawing/2014/main" id="{40BBF802-B6A5-47E2-9929-868D8C401739}"/>
              </a:ext>
            </a:extLst>
          </p:cNvPr>
          <p:cNvSpPr txBox="1"/>
          <p:nvPr/>
        </p:nvSpPr>
        <p:spPr>
          <a:xfrm>
            <a:off x="2774067" y="6096000"/>
            <a:ext cx="3531510" cy="369332"/>
          </a:xfrm>
          <a:prstGeom prst="rect">
            <a:avLst/>
          </a:prstGeom>
          <a:noFill/>
        </p:spPr>
        <p:txBody>
          <a:bodyPr wrap="square" rtlCol="0">
            <a:spAutoFit/>
          </a:bodyPr>
          <a:lstStyle/>
          <a:p>
            <a:r>
              <a:rPr lang="en-US" dirty="0"/>
              <a:t>Tom Tresser – November  2021</a:t>
            </a:r>
          </a:p>
        </p:txBody>
      </p:sp>
      <p:pic>
        <p:nvPicPr>
          <p:cNvPr id="2" name="Picture 1">
            <a:extLst>
              <a:ext uri="{FF2B5EF4-FFF2-40B4-BE49-F238E27FC236}">
                <a16:creationId xmlns:a16="http://schemas.microsoft.com/office/drawing/2014/main" id="{201C8D6E-AF3B-4441-B2C9-62A065617104}"/>
              </a:ext>
            </a:extLst>
          </p:cNvPr>
          <p:cNvPicPr>
            <a:picLocks noChangeAspect="1"/>
          </p:cNvPicPr>
          <p:nvPr/>
        </p:nvPicPr>
        <p:blipFill>
          <a:blip r:embed="rId4"/>
          <a:stretch>
            <a:fillRect/>
          </a:stretch>
        </p:blipFill>
        <p:spPr>
          <a:xfrm>
            <a:off x="1934925" y="4131115"/>
            <a:ext cx="2511889" cy="1155931"/>
          </a:xfrm>
          <a:prstGeom prst="rect">
            <a:avLst/>
          </a:prstGeom>
        </p:spPr>
      </p:pic>
      <p:pic>
        <p:nvPicPr>
          <p:cNvPr id="4" name="Picture 3">
            <a:extLst>
              <a:ext uri="{FF2B5EF4-FFF2-40B4-BE49-F238E27FC236}">
                <a16:creationId xmlns:a16="http://schemas.microsoft.com/office/drawing/2014/main" id="{41C7BE8C-B4B3-4EA2-BFAA-1D3C4AC1B404}"/>
              </a:ext>
            </a:extLst>
          </p:cNvPr>
          <p:cNvPicPr>
            <a:picLocks noChangeAspect="1"/>
          </p:cNvPicPr>
          <p:nvPr/>
        </p:nvPicPr>
        <p:blipFill>
          <a:blip r:embed="rId5"/>
          <a:stretch>
            <a:fillRect/>
          </a:stretch>
        </p:blipFill>
        <p:spPr>
          <a:xfrm>
            <a:off x="5715000" y="3908980"/>
            <a:ext cx="1600200" cy="1600200"/>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a:spLocks noGrp="1"/>
          </p:cNvSpPr>
          <p:nvPr>
            <p:ph type="ftr" sz="quarter" idx="10"/>
          </p:nvPr>
        </p:nvSpPr>
        <p:spPr>
          <a:xfrm>
            <a:off x="2438400" y="6248400"/>
            <a:ext cx="4191000" cy="476250"/>
          </a:xfrm>
        </p:spPr>
        <p:txBody>
          <a:bodyPr/>
          <a:lstStyle/>
          <a:p>
            <a:r>
              <a:rPr lang="en-US"/>
              <a:t>MIssion &amp; Leadership</a:t>
            </a:r>
            <a:endParaRPr lang="en-US" dirty="0"/>
          </a:p>
        </p:txBody>
      </p:sp>
      <p:pic>
        <p:nvPicPr>
          <p:cNvPr id="3" name="Picture 2" descr="A person in a suit&#10;&#10;Description automatically generated with medium confidence">
            <a:hlinkClick r:id="rId3"/>
            <a:extLst>
              <a:ext uri="{FF2B5EF4-FFF2-40B4-BE49-F238E27FC236}">
                <a16:creationId xmlns:a16="http://schemas.microsoft.com/office/drawing/2014/main" id="{7699DE96-E2CD-4A7A-B104-35B5DE4DAC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525" y="158750"/>
            <a:ext cx="7524750" cy="622935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40ADE40-52B4-48B9-AC4F-0D135D61C8FF}"/>
              </a:ext>
            </a:extLst>
          </p:cNvPr>
          <p:cNvSpPr>
            <a:spLocks noGrp="1"/>
          </p:cNvSpPr>
          <p:nvPr>
            <p:ph type="ftr" sz="quarter" idx="10"/>
          </p:nvPr>
        </p:nvSpPr>
        <p:spPr/>
        <p:txBody>
          <a:bodyPr/>
          <a:lstStyle/>
          <a:p>
            <a:r>
              <a:rPr lang="en-US"/>
              <a:t>MIssion &amp; Leadership</a:t>
            </a:r>
          </a:p>
        </p:txBody>
      </p:sp>
      <p:pic>
        <p:nvPicPr>
          <p:cNvPr id="3" name="Picture 2">
            <a:extLst>
              <a:ext uri="{FF2B5EF4-FFF2-40B4-BE49-F238E27FC236}">
                <a16:creationId xmlns:a16="http://schemas.microsoft.com/office/drawing/2014/main" id="{5FEF41D0-97CB-4CF7-AA9C-2CAC07EABC8B}"/>
              </a:ext>
            </a:extLst>
          </p:cNvPr>
          <p:cNvPicPr>
            <a:picLocks noChangeAspect="1"/>
          </p:cNvPicPr>
          <p:nvPr/>
        </p:nvPicPr>
        <p:blipFill>
          <a:blip r:embed="rId2"/>
          <a:stretch>
            <a:fillRect/>
          </a:stretch>
        </p:blipFill>
        <p:spPr>
          <a:xfrm>
            <a:off x="0" y="1393031"/>
            <a:ext cx="9144000" cy="4071938"/>
          </a:xfrm>
          <a:prstGeom prst="rect">
            <a:avLst/>
          </a:prstGeom>
        </p:spPr>
      </p:pic>
      <p:sp>
        <p:nvSpPr>
          <p:cNvPr id="4" name="Rectangle 3">
            <a:extLst>
              <a:ext uri="{FF2B5EF4-FFF2-40B4-BE49-F238E27FC236}">
                <a16:creationId xmlns:a16="http://schemas.microsoft.com/office/drawing/2014/main" id="{A4E17913-A747-4C46-83F9-B9D9913174F3}"/>
              </a:ext>
            </a:extLst>
          </p:cNvPr>
          <p:cNvSpPr/>
          <p:nvPr/>
        </p:nvSpPr>
        <p:spPr>
          <a:xfrm rot="21104666">
            <a:off x="1748015" y="450125"/>
            <a:ext cx="6222398" cy="1446550"/>
          </a:xfrm>
          <a:prstGeom prst="rect">
            <a:avLst/>
          </a:prstGeom>
          <a:noFill/>
        </p:spPr>
        <p:txBody>
          <a:bodyPr wrap="square" lIns="91440" tIns="45720" rIns="91440" bIns="45720">
            <a:spAutoFit/>
          </a:bodyPr>
          <a:lstStyle/>
          <a:p>
            <a:pPr lvl="1" algn="ctr"/>
            <a:r>
              <a:rPr lang="en-US" sz="4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The Elements of </a:t>
            </a:r>
            <a:br>
              <a:rPr lang="en-US" sz="4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br>
            <a:r>
              <a:rPr lang="en-US" sz="4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Servant Leadership</a:t>
            </a:r>
          </a:p>
        </p:txBody>
      </p:sp>
    </p:spTree>
    <p:extLst>
      <p:ext uri="{BB962C8B-B14F-4D97-AF65-F5344CB8AC3E}">
        <p14:creationId xmlns:p14="http://schemas.microsoft.com/office/powerpoint/2010/main" val="1991446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40ADE40-52B4-48B9-AC4F-0D135D61C8FF}"/>
              </a:ext>
            </a:extLst>
          </p:cNvPr>
          <p:cNvSpPr>
            <a:spLocks noGrp="1"/>
          </p:cNvSpPr>
          <p:nvPr>
            <p:ph type="ftr" sz="quarter" idx="10"/>
          </p:nvPr>
        </p:nvSpPr>
        <p:spPr/>
        <p:txBody>
          <a:bodyPr/>
          <a:lstStyle/>
          <a:p>
            <a:r>
              <a:rPr lang="en-US"/>
              <a:t>MIssion &amp; Leadership</a:t>
            </a:r>
          </a:p>
        </p:txBody>
      </p:sp>
      <p:sp>
        <p:nvSpPr>
          <p:cNvPr id="4" name="Rectangle 3">
            <a:extLst>
              <a:ext uri="{FF2B5EF4-FFF2-40B4-BE49-F238E27FC236}">
                <a16:creationId xmlns:a16="http://schemas.microsoft.com/office/drawing/2014/main" id="{A4E17913-A747-4C46-83F9-B9D9913174F3}"/>
              </a:ext>
            </a:extLst>
          </p:cNvPr>
          <p:cNvSpPr/>
          <p:nvPr/>
        </p:nvSpPr>
        <p:spPr>
          <a:xfrm rot="21104666">
            <a:off x="1631214" y="244953"/>
            <a:ext cx="5655715" cy="1446550"/>
          </a:xfrm>
          <a:prstGeom prst="rect">
            <a:avLst/>
          </a:prstGeom>
          <a:noFill/>
        </p:spPr>
        <p:txBody>
          <a:bodyPr wrap="none" lIns="91440" tIns="45720" rIns="91440" bIns="45720">
            <a:spAutoFit/>
          </a:bodyPr>
          <a:lstStyle/>
          <a:p>
            <a:pPr algn="ctr"/>
            <a:r>
              <a:rPr lang="en-US" sz="4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The Elements of </a:t>
            </a:r>
            <a:br>
              <a:rPr lang="en-US" sz="4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br>
            <a:r>
              <a:rPr lang="en-US" sz="4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Servant Leadership</a:t>
            </a:r>
          </a:p>
        </p:txBody>
      </p:sp>
      <p:pic>
        <p:nvPicPr>
          <p:cNvPr id="6" name="Picture 5" descr="Chart&#10;&#10;Description automatically generated">
            <a:extLst>
              <a:ext uri="{FF2B5EF4-FFF2-40B4-BE49-F238E27FC236}">
                <a16:creationId xmlns:a16="http://schemas.microsoft.com/office/drawing/2014/main" id="{52FF7EDF-C11A-4F48-B74B-991CE7CB3B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8331" y="2090057"/>
            <a:ext cx="5167337" cy="4049212"/>
          </a:xfrm>
          <a:prstGeom prst="rect">
            <a:avLst/>
          </a:prstGeom>
        </p:spPr>
      </p:pic>
    </p:spTree>
    <p:extLst>
      <p:ext uri="{BB962C8B-B14F-4D97-AF65-F5344CB8AC3E}">
        <p14:creationId xmlns:p14="http://schemas.microsoft.com/office/powerpoint/2010/main" val="2634657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a:spLocks noGrp="1"/>
          </p:cNvSpPr>
          <p:nvPr>
            <p:ph type="ftr" sz="quarter" idx="10"/>
          </p:nvPr>
        </p:nvSpPr>
        <p:spPr/>
        <p:txBody>
          <a:bodyPr/>
          <a:lstStyle/>
          <a:p>
            <a:r>
              <a:rPr lang="en-US"/>
              <a:t>MIssion &amp; Leadership</a:t>
            </a:r>
          </a:p>
        </p:txBody>
      </p:sp>
      <p:pic>
        <p:nvPicPr>
          <p:cNvPr id="6" name="Picture 5" descr="A picture containing text, vector graphics&#10;&#10;Description automatically generated">
            <a:extLst>
              <a:ext uri="{FF2B5EF4-FFF2-40B4-BE49-F238E27FC236}">
                <a16:creationId xmlns:a16="http://schemas.microsoft.com/office/drawing/2014/main" id="{56F35E40-ECF8-4F3D-83AA-A8D6FC2EA3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995" y="2203221"/>
            <a:ext cx="3400805" cy="2146758"/>
          </a:xfrm>
          <a:prstGeom prst="rect">
            <a:avLst/>
          </a:prstGeom>
        </p:spPr>
      </p:pic>
      <p:sp>
        <p:nvSpPr>
          <p:cNvPr id="7" name="AutoShape 2" descr="Small Group Discussion Clipart - Clip Art - Free Transparent PNG Clipart  Images Download">
            <a:extLst>
              <a:ext uri="{FF2B5EF4-FFF2-40B4-BE49-F238E27FC236}">
                <a16:creationId xmlns:a16="http://schemas.microsoft.com/office/drawing/2014/main" id="{3324CC02-E1C8-4F5A-9B66-A3AD90899D9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a:extLst>
              <a:ext uri="{FF2B5EF4-FFF2-40B4-BE49-F238E27FC236}">
                <a16:creationId xmlns:a16="http://schemas.microsoft.com/office/drawing/2014/main" id="{D64919F9-188E-4ED5-BA8C-DC62CE0AC0AC}"/>
              </a:ext>
            </a:extLst>
          </p:cNvPr>
          <p:cNvSpPr/>
          <p:nvPr/>
        </p:nvSpPr>
        <p:spPr>
          <a:xfrm>
            <a:off x="2286072" y="502452"/>
            <a:ext cx="4876656" cy="923330"/>
          </a:xfrm>
          <a:prstGeom prst="rect">
            <a:avLst/>
          </a:prstGeom>
          <a:noFill/>
          <a:ln>
            <a:solidFill>
              <a:srgbClr val="FF0000"/>
            </a:solidFill>
          </a:ln>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a:ln w="11430"/>
                <a:solidFill>
                  <a:srgbClr val="FF0000"/>
                </a:solidFill>
                <a:effectLst>
                  <a:outerShdw blurRad="76200" dist="50800" dir="5400000" algn="tl" rotWithShape="0">
                    <a:srgbClr val="000000">
                      <a:alpha val="65000"/>
                    </a:srgbClr>
                  </a:outerShdw>
                </a:effectLst>
              </a:rPr>
              <a:t>Small Groups</a:t>
            </a:r>
          </a:p>
        </p:txBody>
      </p:sp>
      <p:sp>
        <p:nvSpPr>
          <p:cNvPr id="9" name="TextBox 8">
            <a:extLst>
              <a:ext uri="{FF2B5EF4-FFF2-40B4-BE49-F238E27FC236}">
                <a16:creationId xmlns:a16="http://schemas.microsoft.com/office/drawing/2014/main" id="{A5738533-7B6B-4976-89C8-91859DEC3006}"/>
              </a:ext>
            </a:extLst>
          </p:cNvPr>
          <p:cNvSpPr txBox="1"/>
          <p:nvPr/>
        </p:nvSpPr>
        <p:spPr>
          <a:xfrm>
            <a:off x="2628900" y="4935795"/>
            <a:ext cx="4572000" cy="461665"/>
          </a:xfrm>
          <a:prstGeom prst="rect">
            <a:avLst/>
          </a:prstGeom>
          <a:noFill/>
        </p:spPr>
        <p:txBody>
          <a:bodyPr wrap="square">
            <a:spAutoFit/>
          </a:bodyPr>
          <a:lstStyle/>
          <a:p>
            <a:pPr marL="0" marR="0">
              <a:spcBef>
                <a:spcPts val="0"/>
              </a:spcBef>
              <a:spcAft>
                <a:spcPts val="0"/>
              </a:spcAft>
            </a:pPr>
            <a:r>
              <a:rPr lang="en-US" sz="2400" u="sng" dirty="0">
                <a:effectLst/>
                <a:latin typeface="+mj-lt"/>
                <a:ea typeface="Calibri" panose="020F0502020204030204" pitchFamily="34" charset="0"/>
              </a:rPr>
              <a:t>www.tinyurl.com/C101-JB-C49 </a:t>
            </a:r>
            <a:endParaRPr lang="en-US" sz="2400" dirty="0">
              <a:effectLst/>
              <a:latin typeface="+mj-lt"/>
              <a:ea typeface="Calibri" panose="020F0502020204030204" pitchFamily="34" charset="0"/>
            </a:endParaRPr>
          </a:p>
        </p:txBody>
      </p:sp>
      <p:sp>
        <p:nvSpPr>
          <p:cNvPr id="5" name="TextBox 4">
            <a:extLst>
              <a:ext uri="{FF2B5EF4-FFF2-40B4-BE49-F238E27FC236}">
                <a16:creationId xmlns:a16="http://schemas.microsoft.com/office/drawing/2014/main" id="{9CC634ED-0AD4-49D7-A529-8915E7DFFB36}"/>
              </a:ext>
            </a:extLst>
          </p:cNvPr>
          <p:cNvSpPr txBox="1"/>
          <p:nvPr/>
        </p:nvSpPr>
        <p:spPr>
          <a:xfrm>
            <a:off x="3733800" y="2459951"/>
            <a:ext cx="5181600" cy="1600438"/>
          </a:xfrm>
          <a:prstGeom prst="rect">
            <a:avLst/>
          </a:prstGeom>
          <a:noFill/>
        </p:spPr>
        <p:txBody>
          <a:bodyPr wrap="square" rtlCol="0">
            <a:spAutoFit/>
          </a:bodyPr>
          <a:lstStyle/>
          <a:p>
            <a:pPr marL="285750" indent="-285750">
              <a:buFont typeface="Arial" panose="020B0604020202020204" pitchFamily="34" charset="0"/>
              <a:buChar char="•"/>
            </a:pPr>
            <a:r>
              <a:rPr lang="en-US" sz="2000" b="1" dirty="0">
                <a:effectLst/>
                <a:latin typeface="+mj-lt"/>
                <a:ea typeface="Calibri" panose="020F0502020204030204" pitchFamily="34" charset="0"/>
              </a:rPr>
              <a:t>Team 1 – Person of character </a:t>
            </a:r>
          </a:p>
          <a:p>
            <a:pPr marL="285750" indent="-285750">
              <a:buFont typeface="Arial" panose="020B0604020202020204" pitchFamily="34" charset="0"/>
              <a:buChar char="•"/>
            </a:pPr>
            <a:r>
              <a:rPr lang="en-US" sz="2000" b="1" dirty="0">
                <a:effectLst/>
                <a:latin typeface="+mj-lt"/>
                <a:ea typeface="Calibri" panose="020F0502020204030204" pitchFamily="34" charset="0"/>
              </a:rPr>
              <a:t>Team 2 – Skilled communicator</a:t>
            </a:r>
          </a:p>
          <a:p>
            <a:pPr marL="285750" indent="-285750">
              <a:buFont typeface="Arial" panose="020B0604020202020204" pitchFamily="34" charset="0"/>
              <a:buChar char="•"/>
            </a:pPr>
            <a:r>
              <a:rPr lang="en-US" sz="2000" b="1" dirty="0">
                <a:effectLst/>
                <a:latin typeface="+mj-lt"/>
                <a:ea typeface="Calibri" panose="020F0502020204030204" pitchFamily="34" charset="0"/>
              </a:rPr>
              <a:t>Team 3 – Has Foresight</a:t>
            </a:r>
          </a:p>
          <a:p>
            <a:pPr marL="285750" indent="-285750">
              <a:buFont typeface="Arial" panose="020B0604020202020204" pitchFamily="34" charset="0"/>
              <a:buChar char="•"/>
            </a:pPr>
            <a:r>
              <a:rPr lang="en-US" sz="2000" b="1" dirty="0">
                <a:effectLst/>
                <a:latin typeface="+mj-lt"/>
                <a:ea typeface="Calibri" panose="020F0502020204030204" pitchFamily="34" charset="0"/>
              </a:rPr>
              <a:t>Team 4 – Leads with moral authority</a:t>
            </a:r>
          </a:p>
          <a:p>
            <a:endParaRPr lang="en-US" dirty="0"/>
          </a:p>
        </p:txBody>
      </p:sp>
    </p:spTree>
    <p:extLst>
      <p:ext uri="{BB962C8B-B14F-4D97-AF65-F5344CB8AC3E}">
        <p14:creationId xmlns:p14="http://schemas.microsoft.com/office/powerpoint/2010/main" val="362313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a:spLocks noGrp="1"/>
          </p:cNvSpPr>
          <p:nvPr>
            <p:ph type="ftr" sz="quarter" idx="10"/>
          </p:nvPr>
        </p:nvSpPr>
        <p:spPr/>
        <p:txBody>
          <a:bodyPr/>
          <a:lstStyle/>
          <a:p>
            <a:r>
              <a:rPr lang="en-US"/>
              <a:t>MIssion &amp; Leadership</a:t>
            </a:r>
          </a:p>
        </p:txBody>
      </p:sp>
      <p:sp>
        <p:nvSpPr>
          <p:cNvPr id="7" name="AutoShape 2" descr="Small Group Discussion Clipart - Clip Art - Free Transparent PNG Clipart  Images Download">
            <a:extLst>
              <a:ext uri="{FF2B5EF4-FFF2-40B4-BE49-F238E27FC236}">
                <a16:creationId xmlns:a16="http://schemas.microsoft.com/office/drawing/2014/main" id="{3324CC02-E1C8-4F5A-9B66-A3AD90899D9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a:extLst>
              <a:ext uri="{FF2B5EF4-FFF2-40B4-BE49-F238E27FC236}">
                <a16:creationId xmlns:a16="http://schemas.microsoft.com/office/drawing/2014/main" id="{D64919F9-188E-4ED5-BA8C-DC62CE0AC0AC}"/>
              </a:ext>
            </a:extLst>
          </p:cNvPr>
          <p:cNvSpPr/>
          <p:nvPr/>
        </p:nvSpPr>
        <p:spPr>
          <a:xfrm>
            <a:off x="2286072" y="502452"/>
            <a:ext cx="4876656" cy="923330"/>
          </a:xfrm>
          <a:prstGeom prst="rect">
            <a:avLst/>
          </a:prstGeom>
          <a:noFill/>
          <a:ln>
            <a:solidFill>
              <a:srgbClr val="FF0000"/>
            </a:solidFill>
          </a:ln>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a:ln w="11430"/>
                <a:solidFill>
                  <a:srgbClr val="FF0000"/>
                </a:solidFill>
                <a:effectLst>
                  <a:outerShdw blurRad="76200" dist="50800" dir="5400000" algn="tl" rotWithShape="0">
                    <a:srgbClr val="000000">
                      <a:alpha val="65000"/>
                    </a:srgbClr>
                  </a:outerShdw>
                </a:effectLst>
              </a:rPr>
              <a:t>Small Groups</a:t>
            </a:r>
          </a:p>
        </p:txBody>
      </p:sp>
      <p:sp>
        <p:nvSpPr>
          <p:cNvPr id="9" name="TextBox 8">
            <a:extLst>
              <a:ext uri="{FF2B5EF4-FFF2-40B4-BE49-F238E27FC236}">
                <a16:creationId xmlns:a16="http://schemas.microsoft.com/office/drawing/2014/main" id="{A5738533-7B6B-4976-89C8-91859DEC3006}"/>
              </a:ext>
            </a:extLst>
          </p:cNvPr>
          <p:cNvSpPr txBox="1"/>
          <p:nvPr/>
        </p:nvSpPr>
        <p:spPr>
          <a:xfrm>
            <a:off x="2628900" y="5334000"/>
            <a:ext cx="4572000" cy="461665"/>
          </a:xfrm>
          <a:prstGeom prst="rect">
            <a:avLst/>
          </a:prstGeom>
          <a:noFill/>
        </p:spPr>
        <p:txBody>
          <a:bodyPr wrap="square">
            <a:spAutoFit/>
          </a:bodyPr>
          <a:lstStyle/>
          <a:p>
            <a:pPr marL="0" marR="0">
              <a:spcBef>
                <a:spcPts val="0"/>
              </a:spcBef>
              <a:spcAft>
                <a:spcPts val="0"/>
              </a:spcAft>
            </a:pPr>
            <a:r>
              <a:rPr lang="en-US" sz="2400" u="sng" dirty="0">
                <a:effectLst/>
                <a:latin typeface="+mj-lt"/>
                <a:ea typeface="Calibri" panose="020F0502020204030204" pitchFamily="34" charset="0"/>
              </a:rPr>
              <a:t>www.tinyurl.com/C101-JB-C49 </a:t>
            </a:r>
            <a:endParaRPr lang="en-US" sz="2400" dirty="0">
              <a:effectLst/>
              <a:latin typeface="+mj-lt"/>
              <a:ea typeface="Calibri" panose="020F0502020204030204" pitchFamily="34" charset="0"/>
            </a:endParaRPr>
          </a:p>
        </p:txBody>
      </p:sp>
      <p:sp>
        <p:nvSpPr>
          <p:cNvPr id="2" name="TextBox 1">
            <a:extLst>
              <a:ext uri="{FF2B5EF4-FFF2-40B4-BE49-F238E27FC236}">
                <a16:creationId xmlns:a16="http://schemas.microsoft.com/office/drawing/2014/main" id="{9E25BF96-4676-42AC-B9CC-0588BE1AB11D}"/>
              </a:ext>
            </a:extLst>
          </p:cNvPr>
          <p:cNvSpPr txBox="1"/>
          <p:nvPr/>
        </p:nvSpPr>
        <p:spPr>
          <a:xfrm>
            <a:off x="533400" y="1690062"/>
            <a:ext cx="8077200" cy="3477875"/>
          </a:xfrm>
          <a:prstGeom prst="rect">
            <a:avLst/>
          </a:prstGeom>
          <a:noFill/>
        </p:spPr>
        <p:txBody>
          <a:bodyPr wrap="square" rtlCol="0">
            <a:spAutoFit/>
          </a:bodyPr>
          <a:lstStyle/>
          <a:p>
            <a:r>
              <a:rPr lang="en-US" sz="2000" dirty="0"/>
              <a:t>Looking for </a:t>
            </a:r>
            <a:r>
              <a:rPr lang="en-US" sz="2000" b="1" u="sng" dirty="0">
                <a:solidFill>
                  <a:srgbClr val="002060"/>
                </a:solidFill>
              </a:rPr>
              <a:t>BEHAVIOR</a:t>
            </a:r>
            <a:r>
              <a:rPr lang="en-US" sz="2000" dirty="0"/>
              <a:t> that would indicate or give </a:t>
            </a:r>
            <a:r>
              <a:rPr lang="en-US" sz="2000" b="1" u="sng" dirty="0">
                <a:solidFill>
                  <a:srgbClr val="002060"/>
                </a:solidFill>
              </a:rPr>
              <a:t>EVIDENCE</a:t>
            </a:r>
            <a:r>
              <a:rPr lang="en-US" sz="2000" dirty="0"/>
              <a:t> of the desired leadership trait.</a:t>
            </a:r>
          </a:p>
          <a:p>
            <a:endParaRPr lang="en-US" sz="2000" dirty="0"/>
          </a:p>
          <a:p>
            <a:r>
              <a:rPr lang="en-US" sz="2000" dirty="0"/>
              <a:t>For example: If “Being Well Organized” is a trait of a good leader, then we might assert that such a person would show:</a:t>
            </a:r>
          </a:p>
          <a:p>
            <a:endParaRPr lang="en-US" sz="2000" dirty="0"/>
          </a:p>
          <a:p>
            <a:pPr marL="285750" indent="-285750">
              <a:buFontTx/>
              <a:buChar char="-"/>
            </a:pPr>
            <a:r>
              <a:rPr lang="en-US" sz="2000" dirty="0"/>
              <a:t>Well prepared for meetings</a:t>
            </a:r>
          </a:p>
          <a:p>
            <a:pPr marL="285750" indent="-285750">
              <a:buFontTx/>
              <a:buChar char="-"/>
            </a:pPr>
            <a:r>
              <a:rPr lang="en-US" sz="2000" dirty="0"/>
              <a:t>Has back-up plans when plans go wrong or take unexpected turn</a:t>
            </a:r>
          </a:p>
          <a:p>
            <a:pPr marL="285750" indent="-285750">
              <a:buFontTx/>
              <a:buChar char="-"/>
            </a:pPr>
            <a:r>
              <a:rPr lang="en-US" sz="2000" dirty="0"/>
              <a:t>Always does deep homework, well prepared</a:t>
            </a:r>
          </a:p>
          <a:p>
            <a:pPr marL="285750" indent="-285750">
              <a:buFontTx/>
              <a:buChar char="-"/>
            </a:pPr>
            <a:r>
              <a:rPr lang="en-US" sz="2000" dirty="0"/>
              <a:t>Can help others get into tasks, assignments</a:t>
            </a:r>
          </a:p>
          <a:p>
            <a:pPr marL="285750" indent="-285750">
              <a:buFontTx/>
              <a:buChar char="-"/>
            </a:pPr>
            <a:r>
              <a:rPr lang="en-US" sz="2000" dirty="0"/>
              <a:t>Knows how to run a smooth, productive meeting</a:t>
            </a:r>
          </a:p>
        </p:txBody>
      </p:sp>
    </p:spTree>
    <p:extLst>
      <p:ext uri="{BB962C8B-B14F-4D97-AF65-F5344CB8AC3E}">
        <p14:creationId xmlns:p14="http://schemas.microsoft.com/office/powerpoint/2010/main" val="444908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a:spLocks noGrp="1"/>
          </p:cNvSpPr>
          <p:nvPr>
            <p:ph type="ftr" sz="quarter" idx="10"/>
          </p:nvPr>
        </p:nvSpPr>
        <p:spPr/>
        <p:txBody>
          <a:bodyPr/>
          <a:lstStyle/>
          <a:p>
            <a:r>
              <a:rPr lang="en-US"/>
              <a:t>MIssion &amp; Leadership</a:t>
            </a:r>
          </a:p>
        </p:txBody>
      </p:sp>
      <p:pic>
        <p:nvPicPr>
          <p:cNvPr id="6" name="Picture 5" descr="A picture containing text, vector graphics&#10;&#10;Description automatically generated">
            <a:extLst>
              <a:ext uri="{FF2B5EF4-FFF2-40B4-BE49-F238E27FC236}">
                <a16:creationId xmlns:a16="http://schemas.microsoft.com/office/drawing/2014/main" id="{56F35E40-ECF8-4F3D-83AA-A8D6FC2EA3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995" y="2203221"/>
            <a:ext cx="3400805" cy="2146758"/>
          </a:xfrm>
          <a:prstGeom prst="rect">
            <a:avLst/>
          </a:prstGeom>
        </p:spPr>
      </p:pic>
      <p:sp>
        <p:nvSpPr>
          <p:cNvPr id="7" name="AutoShape 2" descr="Small Group Discussion Clipart - Clip Art - Free Transparent PNG Clipart  Images Download">
            <a:extLst>
              <a:ext uri="{FF2B5EF4-FFF2-40B4-BE49-F238E27FC236}">
                <a16:creationId xmlns:a16="http://schemas.microsoft.com/office/drawing/2014/main" id="{3324CC02-E1C8-4F5A-9B66-A3AD90899D9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a:extLst>
              <a:ext uri="{FF2B5EF4-FFF2-40B4-BE49-F238E27FC236}">
                <a16:creationId xmlns:a16="http://schemas.microsoft.com/office/drawing/2014/main" id="{D64919F9-188E-4ED5-BA8C-DC62CE0AC0AC}"/>
              </a:ext>
            </a:extLst>
          </p:cNvPr>
          <p:cNvSpPr/>
          <p:nvPr/>
        </p:nvSpPr>
        <p:spPr>
          <a:xfrm>
            <a:off x="2286072" y="502452"/>
            <a:ext cx="4876656" cy="923330"/>
          </a:xfrm>
          <a:prstGeom prst="rect">
            <a:avLst/>
          </a:prstGeom>
          <a:noFill/>
          <a:ln>
            <a:solidFill>
              <a:srgbClr val="FF0000"/>
            </a:solidFill>
          </a:ln>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a:ln w="11430"/>
                <a:solidFill>
                  <a:srgbClr val="FF0000"/>
                </a:solidFill>
                <a:effectLst>
                  <a:outerShdw blurRad="76200" dist="50800" dir="5400000" algn="tl" rotWithShape="0">
                    <a:srgbClr val="000000">
                      <a:alpha val="65000"/>
                    </a:srgbClr>
                  </a:outerShdw>
                </a:effectLst>
              </a:rPr>
              <a:t>Small Groups</a:t>
            </a:r>
          </a:p>
        </p:txBody>
      </p:sp>
      <p:sp>
        <p:nvSpPr>
          <p:cNvPr id="9" name="TextBox 8">
            <a:extLst>
              <a:ext uri="{FF2B5EF4-FFF2-40B4-BE49-F238E27FC236}">
                <a16:creationId xmlns:a16="http://schemas.microsoft.com/office/drawing/2014/main" id="{A5738533-7B6B-4976-89C8-91859DEC3006}"/>
              </a:ext>
            </a:extLst>
          </p:cNvPr>
          <p:cNvSpPr txBox="1"/>
          <p:nvPr/>
        </p:nvSpPr>
        <p:spPr>
          <a:xfrm>
            <a:off x="2775857" y="4857810"/>
            <a:ext cx="4572000" cy="369332"/>
          </a:xfrm>
          <a:prstGeom prst="rect">
            <a:avLst/>
          </a:prstGeom>
          <a:noFill/>
        </p:spPr>
        <p:txBody>
          <a:bodyPr wrap="square">
            <a:spAutoFit/>
          </a:bodyPr>
          <a:lstStyle/>
          <a:p>
            <a:pPr marL="0" marR="0">
              <a:spcBef>
                <a:spcPts val="0"/>
              </a:spcBef>
              <a:spcAft>
                <a:spcPts val="0"/>
              </a:spcAft>
            </a:pPr>
            <a:r>
              <a:rPr lang="en-US" sz="1800" u="sng" dirty="0">
                <a:solidFill>
                  <a:srgbClr val="0000FF"/>
                </a:solidFill>
                <a:effectLst/>
                <a:latin typeface="+mj-lt"/>
                <a:ea typeface="Calibri" panose="020F0502020204030204" pitchFamily="34" charset="0"/>
                <a:hlinkClick r:id="rId4"/>
              </a:rPr>
              <a:t>http://www.tinyurl.com/CIVICs101-JB-C48</a:t>
            </a:r>
            <a:r>
              <a:rPr lang="en-US" sz="1800" dirty="0">
                <a:effectLst/>
                <a:latin typeface="+mj-lt"/>
                <a:ea typeface="Calibri" panose="020F0502020204030204" pitchFamily="34" charset="0"/>
              </a:rPr>
              <a:t> </a:t>
            </a:r>
            <a:endParaRPr lang="en-US" sz="2800" dirty="0">
              <a:effectLst/>
              <a:latin typeface="+mj-lt"/>
              <a:ea typeface="Calibri" panose="020F0502020204030204" pitchFamily="34" charset="0"/>
            </a:endParaRPr>
          </a:p>
        </p:txBody>
      </p:sp>
      <p:sp>
        <p:nvSpPr>
          <p:cNvPr id="5" name="TextBox 4">
            <a:extLst>
              <a:ext uri="{FF2B5EF4-FFF2-40B4-BE49-F238E27FC236}">
                <a16:creationId xmlns:a16="http://schemas.microsoft.com/office/drawing/2014/main" id="{9CC634ED-0AD4-49D7-A529-8915E7DFFB36}"/>
              </a:ext>
            </a:extLst>
          </p:cNvPr>
          <p:cNvSpPr txBox="1"/>
          <p:nvPr/>
        </p:nvSpPr>
        <p:spPr>
          <a:xfrm>
            <a:off x="3733800" y="2459951"/>
            <a:ext cx="5181600" cy="1600438"/>
          </a:xfrm>
          <a:prstGeom prst="rect">
            <a:avLst/>
          </a:prstGeom>
          <a:noFill/>
        </p:spPr>
        <p:txBody>
          <a:bodyPr wrap="square" rtlCol="0">
            <a:spAutoFit/>
          </a:bodyPr>
          <a:lstStyle/>
          <a:p>
            <a:pPr marL="285750" indent="-285750">
              <a:buFont typeface="Arial" panose="020B0604020202020204" pitchFamily="34" charset="0"/>
              <a:buChar char="•"/>
            </a:pPr>
            <a:r>
              <a:rPr lang="en-US" sz="2000" b="1" dirty="0">
                <a:effectLst/>
                <a:latin typeface="+mj-lt"/>
                <a:ea typeface="Calibri" panose="020F0502020204030204" pitchFamily="34" charset="0"/>
              </a:rPr>
              <a:t>Team 1 – Person of character </a:t>
            </a:r>
          </a:p>
          <a:p>
            <a:pPr marL="285750" indent="-285750">
              <a:buFont typeface="Arial" panose="020B0604020202020204" pitchFamily="34" charset="0"/>
              <a:buChar char="•"/>
            </a:pPr>
            <a:r>
              <a:rPr lang="en-US" sz="2000" b="1" dirty="0">
                <a:effectLst/>
                <a:latin typeface="+mj-lt"/>
                <a:ea typeface="Calibri" panose="020F0502020204030204" pitchFamily="34" charset="0"/>
              </a:rPr>
              <a:t>Team 2 – Skilled communicator</a:t>
            </a:r>
          </a:p>
          <a:p>
            <a:pPr marL="285750" indent="-285750">
              <a:buFont typeface="Arial" panose="020B0604020202020204" pitchFamily="34" charset="0"/>
              <a:buChar char="•"/>
            </a:pPr>
            <a:r>
              <a:rPr lang="en-US" sz="2000" b="1" dirty="0">
                <a:effectLst/>
                <a:latin typeface="+mj-lt"/>
                <a:ea typeface="Calibri" panose="020F0502020204030204" pitchFamily="34" charset="0"/>
              </a:rPr>
              <a:t>Team 3 – Has Foresight</a:t>
            </a:r>
          </a:p>
          <a:p>
            <a:pPr marL="285750" indent="-285750">
              <a:buFont typeface="Arial" panose="020B0604020202020204" pitchFamily="34" charset="0"/>
              <a:buChar char="•"/>
            </a:pPr>
            <a:r>
              <a:rPr lang="en-US" sz="2000" b="1" dirty="0">
                <a:effectLst/>
                <a:latin typeface="+mj-lt"/>
                <a:ea typeface="Calibri" panose="020F0502020204030204" pitchFamily="34" charset="0"/>
              </a:rPr>
              <a:t>Team 4 – Leads with moral authority</a:t>
            </a:r>
          </a:p>
          <a:p>
            <a:endParaRPr lang="en-US" dirty="0"/>
          </a:p>
        </p:txBody>
      </p:sp>
      <p:sp>
        <p:nvSpPr>
          <p:cNvPr id="8" name="Rectangle 7">
            <a:extLst>
              <a:ext uri="{FF2B5EF4-FFF2-40B4-BE49-F238E27FC236}">
                <a16:creationId xmlns:a16="http://schemas.microsoft.com/office/drawing/2014/main" id="{71CA13D3-CA71-48B6-9C78-F4E159F70DA3}"/>
              </a:ext>
            </a:extLst>
          </p:cNvPr>
          <p:cNvSpPr/>
          <p:nvPr/>
        </p:nvSpPr>
        <p:spPr>
          <a:xfrm>
            <a:off x="2523059" y="1717161"/>
            <a:ext cx="4783682"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Report Backs</a:t>
            </a:r>
          </a:p>
        </p:txBody>
      </p:sp>
    </p:spTree>
    <p:extLst>
      <p:ext uri="{BB962C8B-B14F-4D97-AF65-F5344CB8AC3E}">
        <p14:creationId xmlns:p14="http://schemas.microsoft.com/office/powerpoint/2010/main" val="33578286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a:xfrm>
            <a:off x="2590800" y="6172200"/>
            <a:ext cx="4191000" cy="476250"/>
          </a:xfrm>
        </p:spPr>
        <p:txBody>
          <a:bodyPr/>
          <a:lstStyle/>
          <a:p>
            <a:r>
              <a:rPr lang="en-US"/>
              <a:t>MIssion &amp; Leadership</a:t>
            </a:r>
            <a:endParaRPr lang="en-US" dirty="0"/>
          </a:p>
        </p:txBody>
      </p:sp>
      <p:sp>
        <p:nvSpPr>
          <p:cNvPr id="134146" name="Rectangle 2"/>
          <p:cNvSpPr>
            <a:spLocks noGrp="1" noChangeArrowheads="1"/>
          </p:cNvSpPr>
          <p:nvPr>
            <p:ph type="title"/>
          </p:nvPr>
        </p:nvSpPr>
        <p:spPr>
          <a:xfrm>
            <a:off x="1676400" y="209550"/>
            <a:ext cx="6477000" cy="1384300"/>
          </a:xfrm>
        </p:spPr>
        <p:txBody>
          <a:bodyPr/>
          <a:lstStyle/>
          <a:p>
            <a:pPr algn="ctr"/>
            <a:r>
              <a:rPr lang="en-US" sz="4000" u="sng" dirty="0"/>
              <a:t>Food for thought…</a:t>
            </a:r>
          </a:p>
        </p:txBody>
      </p:sp>
      <p:sp>
        <p:nvSpPr>
          <p:cNvPr id="134147" name="Rectangle 3"/>
          <p:cNvSpPr>
            <a:spLocks noGrp="1" noChangeArrowheads="1"/>
          </p:cNvSpPr>
          <p:nvPr>
            <p:ph type="body" idx="1"/>
          </p:nvPr>
        </p:nvSpPr>
        <p:spPr>
          <a:xfrm>
            <a:off x="685800" y="1524000"/>
            <a:ext cx="8229600" cy="4114800"/>
          </a:xfrm>
        </p:spPr>
        <p:txBody>
          <a:bodyPr/>
          <a:lstStyle/>
          <a:p>
            <a:pPr marL="0" marR="0" indent="0">
              <a:spcBef>
                <a:spcPts val="0"/>
              </a:spcBef>
              <a:spcAft>
                <a:spcPts val="0"/>
              </a:spcAft>
              <a:buNone/>
            </a:pPr>
            <a:br>
              <a:rPr lang="en-US" dirty="0"/>
            </a:br>
            <a:r>
              <a:rPr lang="en-US" sz="2400" b="1" dirty="0">
                <a:effectLst>
                  <a:outerShdw blurRad="38100" dist="38100" dir="2700000" algn="tl">
                    <a:srgbClr val="000000">
                      <a:alpha val="43137"/>
                    </a:srgbClr>
                  </a:outerShdw>
                </a:effectLst>
                <a:latin typeface="+mj-lt"/>
                <a:ea typeface="Calibri" panose="020F0502020204030204" pitchFamily="34" charset="0"/>
              </a:rPr>
              <a:t>“Everybody can be great...because anybody can serve. You don't have to have a college degree to serve. You don't have to make your subject and verb agree to serve. You only need a heart full of grace. A soul generated by love.”  </a:t>
            </a:r>
          </a:p>
          <a:p>
            <a:pPr>
              <a:buFontTx/>
              <a:buNone/>
            </a:pPr>
            <a:endParaRPr lang="en-US" dirty="0"/>
          </a:p>
          <a:p>
            <a:pPr algn="r">
              <a:buFontTx/>
              <a:buNone/>
            </a:pPr>
            <a:r>
              <a:rPr lang="en-US" dirty="0"/>
              <a:t>Dr. Martin Luthor King, Jr.</a:t>
            </a:r>
          </a:p>
        </p:txBody>
      </p:sp>
      <p:pic>
        <p:nvPicPr>
          <p:cNvPr id="2" name="Picture 1">
            <a:extLst>
              <a:ext uri="{FF2B5EF4-FFF2-40B4-BE49-F238E27FC236}">
                <a16:creationId xmlns:a16="http://schemas.microsoft.com/office/drawing/2014/main" id="{C9AFF0C6-BA49-490A-90E7-CEB7070E9613}"/>
              </a:ext>
            </a:extLst>
          </p:cNvPr>
          <p:cNvPicPr>
            <a:picLocks noChangeAspect="1"/>
          </p:cNvPicPr>
          <p:nvPr/>
        </p:nvPicPr>
        <p:blipFill>
          <a:blip r:embed="rId3"/>
          <a:stretch>
            <a:fillRect/>
          </a:stretch>
        </p:blipFill>
        <p:spPr>
          <a:xfrm>
            <a:off x="1143000" y="4394448"/>
            <a:ext cx="2145141" cy="1549152"/>
          </a:xfrm>
          <a:prstGeom prst="rect">
            <a:avLst/>
          </a:prstGeom>
          <a:ln>
            <a:solidFill>
              <a:schemeClr val="accent1"/>
            </a:solid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017F047-1F5A-45C8-B4B7-180669E15138}"/>
              </a:ext>
            </a:extLst>
          </p:cNvPr>
          <p:cNvSpPr/>
          <p:nvPr/>
        </p:nvSpPr>
        <p:spPr>
          <a:xfrm>
            <a:off x="1563004" y="2019925"/>
            <a:ext cx="6534160" cy="1446550"/>
          </a:xfrm>
          <a:prstGeom prst="rect">
            <a:avLst/>
          </a:prstGeom>
          <a:noFill/>
        </p:spPr>
        <p:txBody>
          <a:bodyPr wrap="none" lIns="91440" tIns="45720" rIns="91440" bIns="45720">
            <a:spAutoFit/>
          </a:bodyPr>
          <a:lstStyle/>
          <a:p>
            <a:pPr algn="ctr"/>
            <a:r>
              <a:rPr lang="en-US" sz="4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Comments/reflections</a:t>
            </a:r>
          </a:p>
          <a:p>
            <a:pPr algn="ctr"/>
            <a:r>
              <a:rPr lang="en-US" sz="4400" b="1" dirty="0">
                <a:ln w="9525">
                  <a:solidFill>
                    <a:schemeClr val="bg1"/>
                  </a:solidFill>
                  <a:prstDash val="solid"/>
                </a:ln>
                <a:effectLst>
                  <a:outerShdw blurRad="12700" dist="38100" dir="2700000" algn="tl" rotWithShape="0">
                    <a:schemeClr val="bg1">
                      <a:lumMod val="50000"/>
                    </a:schemeClr>
                  </a:outerShdw>
                </a:effectLst>
              </a:rPr>
              <a:t>from Class #2…</a:t>
            </a:r>
            <a:r>
              <a:rPr lang="en-US" sz="4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p>
        </p:txBody>
      </p:sp>
      <p:pic>
        <p:nvPicPr>
          <p:cNvPr id="5" name="Picture 4" descr="Text&#10;&#10;Description automatically generated">
            <a:extLst>
              <a:ext uri="{FF2B5EF4-FFF2-40B4-BE49-F238E27FC236}">
                <a16:creationId xmlns:a16="http://schemas.microsoft.com/office/drawing/2014/main" id="{D37A1F2A-B9DA-4005-9770-FF87C5ACE8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189640"/>
            <a:ext cx="3259368" cy="1235935"/>
          </a:xfrm>
          <a:prstGeom prst="rect">
            <a:avLst/>
          </a:prstGeom>
        </p:spPr>
      </p:pic>
      <p:pic>
        <p:nvPicPr>
          <p:cNvPr id="2" name="Picture 1">
            <a:extLst>
              <a:ext uri="{FF2B5EF4-FFF2-40B4-BE49-F238E27FC236}">
                <a16:creationId xmlns:a16="http://schemas.microsoft.com/office/drawing/2014/main" id="{C3B08348-34CC-4A30-8B42-3FCE954E2921}"/>
              </a:ext>
            </a:extLst>
          </p:cNvPr>
          <p:cNvPicPr>
            <a:picLocks noChangeAspect="1"/>
          </p:cNvPicPr>
          <p:nvPr/>
        </p:nvPicPr>
        <p:blipFill>
          <a:blip r:embed="rId4"/>
          <a:stretch>
            <a:fillRect/>
          </a:stretch>
        </p:blipFill>
        <p:spPr>
          <a:xfrm>
            <a:off x="2743200" y="4037676"/>
            <a:ext cx="3657600" cy="2286000"/>
          </a:xfrm>
          <a:prstGeom prst="rect">
            <a:avLst/>
          </a:prstGeom>
        </p:spPr>
      </p:pic>
    </p:spTree>
    <p:extLst>
      <p:ext uri="{BB962C8B-B14F-4D97-AF65-F5344CB8AC3E}">
        <p14:creationId xmlns:p14="http://schemas.microsoft.com/office/powerpoint/2010/main" val="375153011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a:spLocks noGrp="1"/>
          </p:cNvSpPr>
          <p:nvPr>
            <p:ph type="ftr" sz="quarter" idx="10"/>
          </p:nvPr>
        </p:nvSpPr>
        <p:spPr>
          <a:xfrm>
            <a:off x="2514600" y="6330950"/>
            <a:ext cx="4191000" cy="476250"/>
          </a:xfrm>
        </p:spPr>
        <p:txBody>
          <a:bodyPr/>
          <a:lstStyle/>
          <a:p>
            <a:r>
              <a:rPr lang="en-US"/>
              <a:t>MIssion &amp; Leadership</a:t>
            </a:r>
            <a:endParaRPr lang="en-US" dirty="0"/>
          </a:p>
        </p:txBody>
      </p:sp>
      <p:sp>
        <p:nvSpPr>
          <p:cNvPr id="126978" name="Rectangle 4"/>
          <p:cNvSpPr>
            <a:spLocks noGrp="1" noChangeArrowheads="1"/>
          </p:cNvSpPr>
          <p:nvPr>
            <p:ph type="title" idx="4294967295"/>
          </p:nvPr>
        </p:nvSpPr>
        <p:spPr>
          <a:xfrm>
            <a:off x="685800" y="228600"/>
            <a:ext cx="7848600" cy="1231900"/>
          </a:xfrm>
        </p:spPr>
        <p:txBody>
          <a:bodyPr/>
          <a:lstStyle/>
          <a:p>
            <a:r>
              <a:rPr lang="en-US" sz="4000" u="sng" dirty="0"/>
              <a:t>Mission Driven </a:t>
            </a:r>
            <a:r>
              <a:rPr lang="en-US" sz="4000" i="1" u="sng" dirty="0"/>
              <a:t>not</a:t>
            </a:r>
            <a:r>
              <a:rPr lang="en-US" sz="4000" u="sng" dirty="0"/>
              <a:t> Profit Driven</a:t>
            </a:r>
          </a:p>
        </p:txBody>
      </p:sp>
      <p:sp>
        <p:nvSpPr>
          <p:cNvPr id="126979" name="Rectangle 5"/>
          <p:cNvSpPr>
            <a:spLocks noChangeArrowheads="1"/>
          </p:cNvSpPr>
          <p:nvPr/>
        </p:nvSpPr>
        <p:spPr bwMode="auto">
          <a:xfrm>
            <a:off x="228600" y="1295400"/>
            <a:ext cx="8534400"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eaLnBrk="1" hangingPunct="1"/>
            <a:r>
              <a:rPr lang="en-US" sz="3600">
                <a:latin typeface="Arial" charset="0"/>
              </a:rPr>
              <a:t>Nonprofits exist to </a:t>
            </a:r>
            <a:r>
              <a:rPr lang="en-US" sz="3600" b="1" u="sng">
                <a:solidFill>
                  <a:srgbClr val="FF3300"/>
                </a:solidFill>
                <a:latin typeface="Arial" charset="0"/>
              </a:rPr>
              <a:t>serve a mission</a:t>
            </a:r>
            <a:r>
              <a:rPr lang="en-US" sz="3600">
                <a:latin typeface="Arial" charset="0"/>
              </a:rPr>
              <a:t>, to respond to a situation or opportunity that has not been addressed. They serve constituents left unserved by the government and for-profit sectors.</a:t>
            </a:r>
          </a:p>
          <a:p>
            <a:pPr algn="ctr" eaLnBrk="1" hangingPunct="1"/>
            <a:r>
              <a:rPr lang="en-US" sz="3600">
                <a:latin typeface="Arial" charset="0"/>
              </a:rPr>
              <a:t>It is the mission which provides the meaning and direction of an organization, as well as the uniqueness or niche of an organization.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AFF4C2D-0E48-469E-9CE8-384ADFECB4A7}"/>
              </a:ext>
            </a:extLst>
          </p:cNvPr>
          <p:cNvPicPr>
            <a:picLocks noChangeAspect="1"/>
          </p:cNvPicPr>
          <p:nvPr/>
        </p:nvPicPr>
        <p:blipFill>
          <a:blip r:embed="rId3"/>
          <a:stretch>
            <a:fillRect/>
          </a:stretch>
        </p:blipFill>
        <p:spPr>
          <a:xfrm>
            <a:off x="285750" y="571500"/>
            <a:ext cx="8572500" cy="5715000"/>
          </a:xfrm>
          <a:prstGeom prst="rect">
            <a:avLst/>
          </a:prstGeom>
        </p:spPr>
      </p:pic>
      <p:sp>
        <p:nvSpPr>
          <p:cNvPr id="3" name="Footer Placeholder 2">
            <a:extLst>
              <a:ext uri="{FF2B5EF4-FFF2-40B4-BE49-F238E27FC236}">
                <a16:creationId xmlns:a16="http://schemas.microsoft.com/office/drawing/2014/main" id="{DCD6BA10-D706-4768-9935-43FE590D05A0}"/>
              </a:ext>
            </a:extLst>
          </p:cNvPr>
          <p:cNvSpPr>
            <a:spLocks noGrp="1"/>
          </p:cNvSpPr>
          <p:nvPr>
            <p:ph type="ftr" sz="quarter" idx="10"/>
          </p:nvPr>
        </p:nvSpPr>
        <p:spPr/>
        <p:txBody>
          <a:bodyPr/>
          <a:lstStyle/>
          <a:p>
            <a:r>
              <a:rPr lang="en-US"/>
              <a:t>MIssion &amp; Leadership</a:t>
            </a:r>
          </a:p>
        </p:txBody>
      </p:sp>
    </p:spTree>
    <p:extLst>
      <p:ext uri="{BB962C8B-B14F-4D97-AF65-F5344CB8AC3E}">
        <p14:creationId xmlns:p14="http://schemas.microsoft.com/office/powerpoint/2010/main" val="3450953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5713852-E7B1-48A0-9157-27C854F5E89F}"/>
              </a:ext>
            </a:extLst>
          </p:cNvPr>
          <p:cNvSpPr>
            <a:spLocks noGrp="1"/>
          </p:cNvSpPr>
          <p:nvPr>
            <p:ph type="ftr" sz="quarter" idx="10"/>
          </p:nvPr>
        </p:nvSpPr>
        <p:spPr/>
        <p:txBody>
          <a:bodyPr/>
          <a:lstStyle/>
          <a:p>
            <a:r>
              <a:rPr lang="en-US"/>
              <a:t>MIssion &amp; Leadership</a:t>
            </a:r>
          </a:p>
        </p:txBody>
      </p:sp>
      <p:sp>
        <p:nvSpPr>
          <p:cNvPr id="9" name="TextBox 8">
            <a:extLst>
              <a:ext uri="{FF2B5EF4-FFF2-40B4-BE49-F238E27FC236}">
                <a16:creationId xmlns:a16="http://schemas.microsoft.com/office/drawing/2014/main" id="{7C0A8C59-B2DE-4809-947C-1B51B614F749}"/>
              </a:ext>
            </a:extLst>
          </p:cNvPr>
          <p:cNvSpPr txBox="1"/>
          <p:nvPr/>
        </p:nvSpPr>
        <p:spPr>
          <a:xfrm>
            <a:off x="361950" y="0"/>
            <a:ext cx="8420100" cy="6863417"/>
          </a:xfrm>
          <a:prstGeom prst="rect">
            <a:avLst/>
          </a:prstGeom>
          <a:solidFill>
            <a:schemeClr val="tx1"/>
          </a:solidFill>
        </p:spPr>
        <p:txBody>
          <a:bodyPr wrap="square" rtlCol="0">
            <a:spAutoFit/>
          </a:bodyPr>
          <a:lstStyle/>
          <a:p>
            <a:pPr>
              <a:buFont typeface="+mj-lt"/>
              <a:buAutoNum type="arabicPeriod"/>
            </a:pPr>
            <a:r>
              <a:rPr lang="en-US" sz="2000" b="1" i="0" dirty="0">
                <a:solidFill>
                  <a:schemeClr val="bg2"/>
                </a:solidFill>
                <a:effectLst/>
                <a:latin typeface="Open Sans" panose="020B0606030504020204" pitchFamily="34" charset="0"/>
              </a:rPr>
              <a:t>The </a:t>
            </a:r>
            <a:r>
              <a:rPr lang="en-US" sz="2000" b="1" i="0" u="none" strike="noStrike" dirty="0">
                <a:solidFill>
                  <a:schemeClr val="bg2"/>
                </a:solidFill>
                <a:effectLst/>
                <a:latin typeface="Open Sans" panose="020B0606030504020204" pitchFamily="34" charset="0"/>
                <a:hlinkClick r:id="rId3">
                  <a:extLst>
                    <a:ext uri="{A12FA001-AC4F-418D-AE19-62706E023703}">
                      <ahyp:hlinkClr xmlns:ahyp="http://schemas.microsoft.com/office/drawing/2018/hyperlinkcolor" val="tx"/>
                    </a:ext>
                  </a:extLst>
                </a:hlinkClick>
              </a:rPr>
              <a:t>Reading Holiday Project</a:t>
            </a:r>
            <a:r>
              <a:rPr lang="en-US" sz="2000" b="1" i="0" dirty="0">
                <a:solidFill>
                  <a:schemeClr val="bg2"/>
                </a:solidFill>
                <a:effectLst/>
                <a:latin typeface="Open Sans" panose="020B0606030504020204" pitchFamily="34" charset="0"/>
              </a:rPr>
              <a:t> uses child-centered, culturally responsive, and high-impact strategies to close the reading achievement gap for young black children.</a:t>
            </a:r>
            <a:br>
              <a:rPr lang="en-US" sz="2000" b="1" i="0" dirty="0">
                <a:solidFill>
                  <a:schemeClr val="bg2"/>
                </a:solidFill>
                <a:effectLst/>
                <a:latin typeface="Open Sans" panose="020B0606030504020204" pitchFamily="34" charset="0"/>
              </a:rPr>
            </a:br>
            <a:endParaRPr lang="en-US" sz="2000" b="0" i="0" dirty="0">
              <a:solidFill>
                <a:schemeClr val="bg2"/>
              </a:solidFill>
              <a:effectLst/>
              <a:latin typeface="Open Sans" panose="020B0606030504020204" pitchFamily="34" charset="0"/>
            </a:endParaRPr>
          </a:p>
          <a:p>
            <a:pPr>
              <a:buFont typeface="+mj-lt"/>
              <a:buAutoNum type="arabicPeriod"/>
            </a:pPr>
            <a:r>
              <a:rPr lang="en-US" sz="2000" b="1" i="0" u="none" strike="noStrike" dirty="0">
                <a:solidFill>
                  <a:schemeClr val="bg2"/>
                </a:solidFill>
                <a:effectLst/>
                <a:latin typeface="Open Sans" panose="020B0606030504020204" pitchFamily="34" charset="0"/>
                <a:hlinkClick r:id="rId4">
                  <a:extLst>
                    <a:ext uri="{A12FA001-AC4F-418D-AE19-62706E023703}">
                      <ahyp:hlinkClr xmlns:ahyp="http://schemas.microsoft.com/office/drawing/2018/hyperlinkcolor" val="tx"/>
                    </a:ext>
                  </a:extLst>
                </a:hlinkClick>
              </a:rPr>
              <a:t>Digital Undivided</a:t>
            </a:r>
            <a:r>
              <a:rPr lang="en-US" sz="2000" b="1" i="0" dirty="0">
                <a:solidFill>
                  <a:schemeClr val="bg2"/>
                </a:solidFill>
                <a:effectLst/>
                <a:latin typeface="Open Sans" panose="020B0606030504020204" pitchFamily="34" charset="0"/>
              </a:rPr>
              <a:t> uses innovation to create system change by catalyzing economic growth for Black and Latinx communities through women entrepreneurs.</a:t>
            </a:r>
            <a:br>
              <a:rPr lang="en-US" sz="2000" b="1" i="0" dirty="0">
                <a:solidFill>
                  <a:schemeClr val="bg2"/>
                </a:solidFill>
                <a:effectLst/>
                <a:latin typeface="Open Sans" panose="020B0606030504020204" pitchFamily="34" charset="0"/>
              </a:rPr>
            </a:br>
            <a:endParaRPr lang="en-US" sz="2000" b="0" i="0" dirty="0">
              <a:solidFill>
                <a:schemeClr val="bg2"/>
              </a:solidFill>
              <a:effectLst/>
              <a:latin typeface="Open Sans" panose="020B0606030504020204" pitchFamily="34" charset="0"/>
            </a:endParaRPr>
          </a:p>
          <a:p>
            <a:pPr>
              <a:buFont typeface="+mj-lt"/>
              <a:buAutoNum type="arabicPeriod"/>
            </a:pPr>
            <a:r>
              <a:rPr lang="en-US" sz="2000" b="1" i="0" u="none" strike="noStrike" dirty="0">
                <a:solidFill>
                  <a:schemeClr val="bg2"/>
                </a:solidFill>
                <a:effectLst/>
                <a:latin typeface="Open Sans" panose="020B0606030504020204" pitchFamily="34" charset="0"/>
                <a:hlinkClick r:id="rId5">
                  <a:extLst>
                    <a:ext uri="{A12FA001-AC4F-418D-AE19-62706E023703}">
                      <ahyp:hlinkClr xmlns:ahyp="http://schemas.microsoft.com/office/drawing/2018/hyperlinkcolor" val="tx"/>
                    </a:ext>
                  </a:extLst>
                </a:hlinkClick>
              </a:rPr>
              <a:t>Girl Trek’s</a:t>
            </a:r>
            <a:r>
              <a:rPr lang="en-US" sz="2000" b="1" i="0" dirty="0">
                <a:solidFill>
                  <a:schemeClr val="bg2"/>
                </a:solidFill>
                <a:effectLst/>
                <a:latin typeface="Open Sans" panose="020B0606030504020204" pitchFamily="34" charset="0"/>
              </a:rPr>
              <a:t> mission is to pioneer a health movement for African-American women and girls grounded in civil rights history and principles through walking campaigns, community leadership, and health advocacy.</a:t>
            </a:r>
            <a:br>
              <a:rPr lang="en-US" sz="2000" b="1" i="0" dirty="0">
                <a:solidFill>
                  <a:schemeClr val="bg2"/>
                </a:solidFill>
                <a:effectLst/>
                <a:latin typeface="Open Sans" panose="020B0606030504020204" pitchFamily="34" charset="0"/>
              </a:rPr>
            </a:br>
            <a:endParaRPr lang="en-US" sz="2000" b="0" i="0" dirty="0">
              <a:solidFill>
                <a:schemeClr val="bg2"/>
              </a:solidFill>
              <a:effectLst/>
              <a:latin typeface="Open Sans" panose="020B0606030504020204" pitchFamily="34" charset="0"/>
            </a:endParaRPr>
          </a:p>
          <a:p>
            <a:pPr>
              <a:buFont typeface="+mj-lt"/>
              <a:buAutoNum type="arabicPeriod"/>
            </a:pPr>
            <a:r>
              <a:rPr lang="en-US" sz="2000" b="1" i="0" u="none" strike="noStrike" dirty="0">
                <a:solidFill>
                  <a:schemeClr val="bg2"/>
                </a:solidFill>
                <a:effectLst/>
                <a:latin typeface="Open Sans" panose="020B0606030504020204" pitchFamily="34" charset="0"/>
                <a:hlinkClick r:id="rId6">
                  <a:extLst>
                    <a:ext uri="{A12FA001-AC4F-418D-AE19-62706E023703}">
                      <ahyp:hlinkClr xmlns:ahyp="http://schemas.microsoft.com/office/drawing/2018/hyperlinkcolor" val="tx"/>
                    </a:ext>
                  </a:extLst>
                </a:hlinkClick>
              </a:rPr>
              <a:t>Sister Song’s</a:t>
            </a:r>
            <a:r>
              <a:rPr lang="en-US" sz="2000" b="1" i="0" dirty="0">
                <a:solidFill>
                  <a:schemeClr val="bg2"/>
                </a:solidFill>
                <a:effectLst/>
                <a:latin typeface="Open Sans" panose="020B0606030504020204" pitchFamily="34" charset="0"/>
              </a:rPr>
              <a:t> mission is to build an effective network of individuals and organizations to improve institutional policies and systems that impact the reproductive lives of marginalized communities.</a:t>
            </a:r>
            <a:br>
              <a:rPr lang="en-US" sz="2000" b="1" i="0" dirty="0">
                <a:solidFill>
                  <a:schemeClr val="bg2"/>
                </a:solidFill>
                <a:effectLst/>
                <a:latin typeface="Open Sans" panose="020B0606030504020204" pitchFamily="34" charset="0"/>
              </a:rPr>
            </a:br>
            <a:endParaRPr lang="en-US" sz="2000" b="0" i="0" dirty="0">
              <a:solidFill>
                <a:schemeClr val="bg2"/>
              </a:solidFill>
              <a:effectLst/>
              <a:latin typeface="Open Sans" panose="020B0606030504020204" pitchFamily="34" charset="0"/>
            </a:endParaRPr>
          </a:p>
          <a:p>
            <a:pPr>
              <a:buFont typeface="+mj-lt"/>
              <a:buAutoNum type="arabicPeriod"/>
            </a:pPr>
            <a:r>
              <a:rPr lang="en-US" sz="2000" b="1" i="0" u="none" strike="noStrike" dirty="0">
                <a:solidFill>
                  <a:schemeClr val="bg2"/>
                </a:solidFill>
                <a:effectLst/>
                <a:latin typeface="Open Sans" panose="020B0606030504020204" pitchFamily="34" charset="0"/>
                <a:hlinkClick r:id="rId7">
                  <a:extLst>
                    <a:ext uri="{A12FA001-AC4F-418D-AE19-62706E023703}">
                      <ahyp:hlinkClr xmlns:ahyp="http://schemas.microsoft.com/office/drawing/2018/hyperlinkcolor" val="tx"/>
                    </a:ext>
                  </a:extLst>
                </a:hlinkClick>
              </a:rPr>
              <a:t>The Ella Baker Center for Human Rights </a:t>
            </a:r>
            <a:r>
              <a:rPr lang="en-US" sz="2000" b="1" i="0" dirty="0">
                <a:solidFill>
                  <a:schemeClr val="bg2"/>
                </a:solidFill>
                <a:effectLst/>
                <a:latin typeface="Open Sans" panose="020B0606030504020204" pitchFamily="34" charset="0"/>
              </a:rPr>
              <a:t>organizes with Black, Brown, and low-income people to shift resources away from prisons and punishment, and towards opportunities that make our communities safe, healthy, and strong. </a:t>
            </a:r>
            <a:endParaRPr lang="en-US" sz="2000" dirty="0"/>
          </a:p>
        </p:txBody>
      </p:sp>
    </p:spTree>
    <p:extLst>
      <p:ext uri="{BB962C8B-B14F-4D97-AF65-F5344CB8AC3E}">
        <p14:creationId xmlns:p14="http://schemas.microsoft.com/office/powerpoint/2010/main" val="2695013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5713852-E7B1-48A0-9157-27C854F5E89F}"/>
              </a:ext>
            </a:extLst>
          </p:cNvPr>
          <p:cNvSpPr>
            <a:spLocks noGrp="1"/>
          </p:cNvSpPr>
          <p:nvPr>
            <p:ph type="ftr" sz="quarter" idx="10"/>
          </p:nvPr>
        </p:nvSpPr>
        <p:spPr/>
        <p:txBody>
          <a:bodyPr/>
          <a:lstStyle/>
          <a:p>
            <a:r>
              <a:rPr lang="en-US"/>
              <a:t>MIssion &amp; Leadership</a:t>
            </a:r>
          </a:p>
        </p:txBody>
      </p:sp>
      <p:sp>
        <p:nvSpPr>
          <p:cNvPr id="9" name="TextBox 8">
            <a:extLst>
              <a:ext uri="{FF2B5EF4-FFF2-40B4-BE49-F238E27FC236}">
                <a16:creationId xmlns:a16="http://schemas.microsoft.com/office/drawing/2014/main" id="{7C0A8C59-B2DE-4809-947C-1B51B614F749}"/>
              </a:ext>
            </a:extLst>
          </p:cNvPr>
          <p:cNvSpPr txBox="1"/>
          <p:nvPr/>
        </p:nvSpPr>
        <p:spPr>
          <a:xfrm>
            <a:off x="457200" y="381000"/>
            <a:ext cx="8229600" cy="5324535"/>
          </a:xfrm>
          <a:prstGeom prst="rect">
            <a:avLst/>
          </a:prstGeom>
          <a:solidFill>
            <a:schemeClr val="tx1"/>
          </a:solidFill>
        </p:spPr>
        <p:txBody>
          <a:bodyPr wrap="square" rtlCol="0">
            <a:spAutoFit/>
          </a:bodyPr>
          <a:lstStyle/>
          <a:p>
            <a:r>
              <a:rPr lang="en-US" sz="2000" b="1" i="0" u="none" strike="noStrike" dirty="0">
                <a:solidFill>
                  <a:schemeClr val="bg2"/>
                </a:solidFill>
                <a:effectLst/>
                <a:latin typeface="Open Sans" panose="020B0606030504020204" pitchFamily="34" charset="0"/>
                <a:hlinkClick r:id="rId3">
                  <a:extLst>
                    <a:ext uri="{A12FA001-AC4F-418D-AE19-62706E023703}">
                      <ahyp:hlinkClr xmlns:ahyp="http://schemas.microsoft.com/office/drawing/2018/hyperlinkcolor" val="tx"/>
                    </a:ext>
                  </a:extLst>
                </a:hlinkClick>
              </a:rPr>
              <a:t>6. Street Code Academy</a:t>
            </a:r>
            <a:r>
              <a:rPr lang="en-US" sz="2000" b="1" i="0" dirty="0">
                <a:solidFill>
                  <a:schemeClr val="bg2"/>
                </a:solidFill>
                <a:effectLst/>
                <a:latin typeface="Open Sans" panose="020B0606030504020204" pitchFamily="34" charset="0"/>
              </a:rPr>
              <a:t> empowers communities of color with the skills, mindsets, and networks to use tech and innovation to fulfill their full potential.</a:t>
            </a:r>
            <a:br>
              <a:rPr lang="en-US" sz="2000" b="1" i="0" dirty="0">
                <a:solidFill>
                  <a:schemeClr val="bg2"/>
                </a:solidFill>
                <a:effectLst/>
                <a:latin typeface="Open Sans" panose="020B0606030504020204" pitchFamily="34" charset="0"/>
              </a:rPr>
            </a:br>
            <a:endParaRPr lang="en-US" sz="2000" b="0" i="0" dirty="0">
              <a:solidFill>
                <a:schemeClr val="bg2"/>
              </a:solidFill>
              <a:effectLst/>
              <a:latin typeface="Open Sans" panose="020B0606030504020204" pitchFamily="34" charset="0"/>
            </a:endParaRPr>
          </a:p>
          <a:p>
            <a:r>
              <a:rPr lang="en-US" sz="2000" b="1" i="0" u="none" strike="noStrike" dirty="0">
                <a:solidFill>
                  <a:schemeClr val="bg2"/>
                </a:solidFill>
                <a:effectLst/>
                <a:latin typeface="Open Sans" panose="020B0606030504020204" pitchFamily="34" charset="0"/>
                <a:hlinkClick r:id="rId4">
                  <a:extLst>
                    <a:ext uri="{A12FA001-AC4F-418D-AE19-62706E023703}">
                      <ahyp:hlinkClr xmlns:ahyp="http://schemas.microsoft.com/office/drawing/2018/hyperlinkcolor" val="tx"/>
                    </a:ext>
                  </a:extLst>
                </a:hlinkClick>
              </a:rPr>
              <a:t>7. Think of Us</a:t>
            </a:r>
            <a:r>
              <a:rPr lang="en-US" sz="2000" b="1" i="0" dirty="0">
                <a:solidFill>
                  <a:schemeClr val="bg2"/>
                </a:solidFill>
                <a:effectLst/>
                <a:latin typeface="Open Sans" panose="020B0606030504020204" pitchFamily="34" charset="0"/>
              </a:rPr>
              <a:t> is a systems change non-profit that focuses on leveraging technology to upgrade the foster care system and its programs for better life outcomes for its youth.</a:t>
            </a:r>
            <a:br>
              <a:rPr lang="en-US" sz="2000" b="1" i="0" dirty="0">
                <a:solidFill>
                  <a:schemeClr val="bg2"/>
                </a:solidFill>
                <a:effectLst/>
                <a:latin typeface="Open Sans" panose="020B0606030504020204" pitchFamily="34" charset="0"/>
              </a:rPr>
            </a:br>
            <a:endParaRPr lang="en-US" sz="2000" b="0" i="0" dirty="0">
              <a:solidFill>
                <a:schemeClr val="bg2"/>
              </a:solidFill>
              <a:effectLst/>
              <a:latin typeface="Open Sans" panose="020B0606030504020204" pitchFamily="34" charset="0"/>
            </a:endParaRPr>
          </a:p>
          <a:p>
            <a:r>
              <a:rPr lang="en-US" sz="2000" b="1" dirty="0">
                <a:solidFill>
                  <a:schemeClr val="bg2"/>
                </a:solidFill>
                <a:latin typeface="Open Sans" panose="020B0606030504020204" pitchFamily="34" charset="0"/>
              </a:rPr>
              <a:t>8. </a:t>
            </a:r>
            <a:r>
              <a:rPr lang="en-US" sz="2000" b="1" i="0" u="none" strike="noStrike" dirty="0" err="1">
                <a:solidFill>
                  <a:schemeClr val="bg2"/>
                </a:solidFill>
                <a:effectLst/>
                <a:latin typeface="Open Sans" panose="020B0606030504020204" pitchFamily="34" charset="0"/>
              </a:rPr>
              <a:t>SisterLove</a:t>
            </a:r>
            <a:r>
              <a:rPr lang="en-US" sz="2000" b="1" i="0" u="none" strike="noStrike" dirty="0">
                <a:solidFill>
                  <a:schemeClr val="bg2"/>
                </a:solidFill>
                <a:effectLst/>
                <a:latin typeface="Open Sans" panose="020B0606030504020204" pitchFamily="34" charset="0"/>
              </a:rPr>
              <a:t> Inc.</a:t>
            </a:r>
            <a:r>
              <a:rPr lang="en-US" sz="2000" b="1" i="0" dirty="0">
                <a:solidFill>
                  <a:schemeClr val="bg2"/>
                </a:solidFill>
                <a:effectLst/>
                <a:latin typeface="Open Sans" panose="020B0606030504020204" pitchFamily="34" charset="0"/>
              </a:rPr>
              <a:t> is on a mission to eradicate the adverse impact of HIV/AIDS and other reproductive justice health challenges impacting women and their families through education, prevention, support, and human rights advocacy in the United States and around the world.</a:t>
            </a:r>
            <a:br>
              <a:rPr lang="en-US" sz="2000" b="1" i="0" dirty="0">
                <a:solidFill>
                  <a:schemeClr val="bg2"/>
                </a:solidFill>
                <a:effectLst/>
                <a:latin typeface="Open Sans" panose="020B0606030504020204" pitchFamily="34" charset="0"/>
              </a:rPr>
            </a:br>
            <a:br>
              <a:rPr lang="en-US" sz="2000" b="1" i="0" dirty="0">
                <a:solidFill>
                  <a:schemeClr val="bg2"/>
                </a:solidFill>
                <a:effectLst/>
                <a:latin typeface="Open Sans" panose="020B0606030504020204" pitchFamily="34" charset="0"/>
              </a:rPr>
            </a:br>
            <a:r>
              <a:rPr lang="en-US" sz="2000" b="1" dirty="0">
                <a:solidFill>
                  <a:schemeClr val="bg2"/>
                </a:solidFill>
                <a:latin typeface="Open Sans" panose="020B0606030504020204" pitchFamily="34" charset="0"/>
              </a:rPr>
              <a:t>9. </a:t>
            </a:r>
            <a:r>
              <a:rPr lang="en-US" sz="2000" b="1" i="0" u="none" strike="noStrike" dirty="0">
                <a:solidFill>
                  <a:schemeClr val="bg2"/>
                </a:solidFill>
                <a:effectLst/>
                <a:latin typeface="Open Sans" panose="020B0606030504020204" pitchFamily="34" charset="0"/>
                <a:hlinkClick r:id="rId5">
                  <a:extLst>
                    <a:ext uri="{A12FA001-AC4F-418D-AE19-62706E023703}">
                      <ahyp:hlinkClr xmlns:ahyp="http://schemas.microsoft.com/office/drawing/2018/hyperlinkcolor" val="tx"/>
                    </a:ext>
                  </a:extLst>
                </a:hlinkClick>
              </a:rPr>
              <a:t>The Harlem Academy</a:t>
            </a:r>
            <a:r>
              <a:rPr lang="en-US" sz="2000" b="1" i="0" dirty="0">
                <a:solidFill>
                  <a:schemeClr val="bg2"/>
                </a:solidFill>
                <a:effectLst/>
                <a:latin typeface="Open Sans" panose="020B0606030504020204" pitchFamily="34" charset="0"/>
              </a:rPr>
              <a:t> drives equity of opportunity for promising students, guiding them to thrive at the highest academic levels and one day make a mark on the world.</a:t>
            </a:r>
            <a:endParaRPr lang="en-US" dirty="0"/>
          </a:p>
        </p:txBody>
      </p:sp>
    </p:spTree>
    <p:extLst>
      <p:ext uri="{BB962C8B-B14F-4D97-AF65-F5344CB8AC3E}">
        <p14:creationId xmlns:p14="http://schemas.microsoft.com/office/powerpoint/2010/main" val="3763484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a:spLocks noGrp="1"/>
          </p:cNvSpPr>
          <p:nvPr>
            <p:ph type="ftr" sz="quarter" idx="10"/>
          </p:nvPr>
        </p:nvSpPr>
        <p:spPr/>
        <p:txBody>
          <a:bodyPr/>
          <a:lstStyle/>
          <a:p>
            <a:r>
              <a:rPr lang="en-US"/>
              <a:t>MIssion &amp; Leadership</a:t>
            </a:r>
          </a:p>
        </p:txBody>
      </p:sp>
      <p:pic>
        <p:nvPicPr>
          <p:cNvPr id="6" name="Picture 5" descr="A picture containing text, vector graphics&#10;&#10;Description automatically generated">
            <a:extLst>
              <a:ext uri="{FF2B5EF4-FFF2-40B4-BE49-F238E27FC236}">
                <a16:creationId xmlns:a16="http://schemas.microsoft.com/office/drawing/2014/main" id="{56F35E40-ECF8-4F3D-83AA-A8D6FC2EA3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5486" y="2296154"/>
            <a:ext cx="4572000" cy="2886075"/>
          </a:xfrm>
          <a:prstGeom prst="rect">
            <a:avLst/>
          </a:prstGeom>
        </p:spPr>
      </p:pic>
      <p:sp>
        <p:nvSpPr>
          <p:cNvPr id="7" name="AutoShape 2" descr="Small Group Discussion Clipart - Clip Art - Free Transparent PNG Clipart  Images Download">
            <a:extLst>
              <a:ext uri="{FF2B5EF4-FFF2-40B4-BE49-F238E27FC236}">
                <a16:creationId xmlns:a16="http://schemas.microsoft.com/office/drawing/2014/main" id="{3324CC02-E1C8-4F5A-9B66-A3AD90899D9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a:extLst>
              <a:ext uri="{FF2B5EF4-FFF2-40B4-BE49-F238E27FC236}">
                <a16:creationId xmlns:a16="http://schemas.microsoft.com/office/drawing/2014/main" id="{D64919F9-188E-4ED5-BA8C-DC62CE0AC0AC}"/>
              </a:ext>
            </a:extLst>
          </p:cNvPr>
          <p:cNvSpPr/>
          <p:nvPr/>
        </p:nvSpPr>
        <p:spPr>
          <a:xfrm>
            <a:off x="2401820" y="684439"/>
            <a:ext cx="4876656" cy="923330"/>
          </a:xfrm>
          <a:prstGeom prst="rect">
            <a:avLst/>
          </a:prstGeom>
          <a:noFill/>
          <a:ln>
            <a:solidFill>
              <a:srgbClr val="FF0000"/>
            </a:solidFill>
          </a:ln>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a:ln w="11430"/>
                <a:solidFill>
                  <a:srgbClr val="FF0000"/>
                </a:solidFill>
                <a:effectLst>
                  <a:outerShdw blurRad="76200" dist="50800" dir="5400000" algn="tl" rotWithShape="0">
                    <a:srgbClr val="000000">
                      <a:alpha val="65000"/>
                    </a:srgbClr>
                  </a:outerShdw>
                </a:effectLst>
              </a:rPr>
              <a:t>Small Groups</a:t>
            </a:r>
          </a:p>
        </p:txBody>
      </p:sp>
      <p:sp>
        <p:nvSpPr>
          <p:cNvPr id="8" name="TextBox 7">
            <a:extLst>
              <a:ext uri="{FF2B5EF4-FFF2-40B4-BE49-F238E27FC236}">
                <a16:creationId xmlns:a16="http://schemas.microsoft.com/office/drawing/2014/main" id="{5ACCB390-A34D-453A-95BA-23EF63050691}"/>
              </a:ext>
            </a:extLst>
          </p:cNvPr>
          <p:cNvSpPr txBox="1"/>
          <p:nvPr/>
        </p:nvSpPr>
        <p:spPr>
          <a:xfrm>
            <a:off x="2209800" y="5520978"/>
            <a:ext cx="5747657" cy="461665"/>
          </a:xfrm>
          <a:prstGeom prst="rect">
            <a:avLst/>
          </a:prstGeom>
          <a:noFill/>
        </p:spPr>
        <p:txBody>
          <a:bodyPr wrap="square" rtlCol="0">
            <a:spAutoFit/>
          </a:bodyPr>
          <a:lstStyle/>
          <a:p>
            <a:r>
              <a:rPr lang="en-US" sz="2400" dirty="0">
                <a:hlinkClick r:id="rId4"/>
              </a:rPr>
              <a:t>https://tinyurl.com/Mission-Exercise</a:t>
            </a:r>
            <a:r>
              <a:rPr lang="en-US" sz="2400" dirty="0"/>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a:spLocks noGrp="1"/>
          </p:cNvSpPr>
          <p:nvPr>
            <p:ph type="ftr" sz="quarter" idx="10"/>
          </p:nvPr>
        </p:nvSpPr>
        <p:spPr/>
        <p:txBody>
          <a:bodyPr/>
          <a:lstStyle/>
          <a:p>
            <a:r>
              <a:rPr lang="en-US"/>
              <a:t>MIssion &amp; Leadership</a:t>
            </a:r>
          </a:p>
        </p:txBody>
      </p:sp>
      <p:pic>
        <p:nvPicPr>
          <p:cNvPr id="6" name="Picture 5" descr="A picture containing text, vector graphics&#10;&#10;Description automatically generated">
            <a:extLst>
              <a:ext uri="{FF2B5EF4-FFF2-40B4-BE49-F238E27FC236}">
                <a16:creationId xmlns:a16="http://schemas.microsoft.com/office/drawing/2014/main" id="{56F35E40-ECF8-4F3D-83AA-A8D6FC2EA3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5486" y="2296154"/>
            <a:ext cx="4572000" cy="2886075"/>
          </a:xfrm>
          <a:prstGeom prst="rect">
            <a:avLst/>
          </a:prstGeom>
        </p:spPr>
      </p:pic>
      <p:sp>
        <p:nvSpPr>
          <p:cNvPr id="7" name="AutoShape 2" descr="Small Group Discussion Clipart - Clip Art - Free Transparent PNG Clipart  Images Download">
            <a:extLst>
              <a:ext uri="{FF2B5EF4-FFF2-40B4-BE49-F238E27FC236}">
                <a16:creationId xmlns:a16="http://schemas.microsoft.com/office/drawing/2014/main" id="{3324CC02-E1C8-4F5A-9B66-A3AD90899D9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a:extLst>
              <a:ext uri="{FF2B5EF4-FFF2-40B4-BE49-F238E27FC236}">
                <a16:creationId xmlns:a16="http://schemas.microsoft.com/office/drawing/2014/main" id="{D64919F9-188E-4ED5-BA8C-DC62CE0AC0AC}"/>
              </a:ext>
            </a:extLst>
          </p:cNvPr>
          <p:cNvSpPr/>
          <p:nvPr/>
        </p:nvSpPr>
        <p:spPr>
          <a:xfrm>
            <a:off x="2401820" y="684439"/>
            <a:ext cx="4876656" cy="923330"/>
          </a:xfrm>
          <a:prstGeom prst="rect">
            <a:avLst/>
          </a:prstGeom>
          <a:noFill/>
          <a:ln>
            <a:solidFill>
              <a:srgbClr val="FF0000"/>
            </a:solidFill>
          </a:ln>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a:ln w="11430"/>
                <a:solidFill>
                  <a:srgbClr val="FF0000"/>
                </a:solidFill>
                <a:effectLst>
                  <a:outerShdw blurRad="76200" dist="50800" dir="5400000" algn="tl" rotWithShape="0">
                    <a:srgbClr val="000000">
                      <a:alpha val="65000"/>
                    </a:srgbClr>
                  </a:outerShdw>
                </a:effectLst>
              </a:rPr>
              <a:t>Small Groups</a:t>
            </a:r>
          </a:p>
        </p:txBody>
      </p:sp>
      <p:sp>
        <p:nvSpPr>
          <p:cNvPr id="8" name="TextBox 7">
            <a:extLst>
              <a:ext uri="{FF2B5EF4-FFF2-40B4-BE49-F238E27FC236}">
                <a16:creationId xmlns:a16="http://schemas.microsoft.com/office/drawing/2014/main" id="{5ACCB390-A34D-453A-95BA-23EF63050691}"/>
              </a:ext>
            </a:extLst>
          </p:cNvPr>
          <p:cNvSpPr txBox="1"/>
          <p:nvPr/>
        </p:nvSpPr>
        <p:spPr>
          <a:xfrm>
            <a:off x="2792186" y="5597178"/>
            <a:ext cx="4038600" cy="461665"/>
          </a:xfrm>
          <a:prstGeom prst="rect">
            <a:avLst/>
          </a:prstGeom>
          <a:noFill/>
        </p:spPr>
        <p:txBody>
          <a:bodyPr wrap="square" rtlCol="0">
            <a:spAutoFit/>
          </a:bodyPr>
          <a:lstStyle/>
          <a:p>
            <a:r>
              <a:rPr lang="en-US" sz="2400" dirty="0">
                <a:hlinkClick r:id="rId4"/>
              </a:rPr>
              <a:t>https</a:t>
            </a:r>
            <a:r>
              <a:rPr lang="en-US" dirty="0">
                <a:hlinkClick r:id="rId4"/>
              </a:rPr>
              <a:t>://tinyurl.com/Mission-Exercise</a:t>
            </a:r>
            <a:r>
              <a:rPr lang="en-US" dirty="0"/>
              <a:t> </a:t>
            </a:r>
          </a:p>
        </p:txBody>
      </p:sp>
      <p:sp>
        <p:nvSpPr>
          <p:cNvPr id="2" name="Rectangle 1">
            <a:extLst>
              <a:ext uri="{FF2B5EF4-FFF2-40B4-BE49-F238E27FC236}">
                <a16:creationId xmlns:a16="http://schemas.microsoft.com/office/drawing/2014/main" id="{2B463C53-F591-4D61-A495-308A9AFC712C}"/>
              </a:ext>
            </a:extLst>
          </p:cNvPr>
          <p:cNvSpPr/>
          <p:nvPr/>
        </p:nvSpPr>
        <p:spPr>
          <a:xfrm>
            <a:off x="2180161" y="2967335"/>
            <a:ext cx="4783682"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Report Backs</a:t>
            </a:r>
          </a:p>
        </p:txBody>
      </p:sp>
    </p:spTree>
    <p:extLst>
      <p:ext uri="{BB962C8B-B14F-4D97-AF65-F5344CB8AC3E}">
        <p14:creationId xmlns:p14="http://schemas.microsoft.com/office/powerpoint/2010/main" val="2042492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a:spLocks noGrp="1"/>
          </p:cNvSpPr>
          <p:nvPr>
            <p:ph type="ftr" sz="quarter" idx="10"/>
          </p:nvPr>
        </p:nvSpPr>
        <p:spPr>
          <a:xfrm>
            <a:off x="2552700" y="6248400"/>
            <a:ext cx="4191000" cy="476250"/>
          </a:xfrm>
        </p:spPr>
        <p:txBody>
          <a:bodyPr/>
          <a:lstStyle/>
          <a:p>
            <a:r>
              <a:rPr lang="en-US"/>
              <a:t>MIssion &amp; Leadership</a:t>
            </a:r>
            <a:endParaRPr lang="en-US" dirty="0"/>
          </a:p>
        </p:txBody>
      </p:sp>
      <p:sp>
        <p:nvSpPr>
          <p:cNvPr id="67586" name="Text Box 2"/>
          <p:cNvSpPr txBox="1">
            <a:spLocks noChangeArrowheads="1"/>
          </p:cNvSpPr>
          <p:nvPr/>
        </p:nvSpPr>
        <p:spPr bwMode="auto">
          <a:xfrm>
            <a:off x="838200" y="533400"/>
            <a:ext cx="8305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u="sng" dirty="0"/>
              <a:t>What Does a Great Leader Look Like?</a:t>
            </a:r>
          </a:p>
        </p:txBody>
      </p:sp>
      <p:pic>
        <p:nvPicPr>
          <p:cNvPr id="2" name="Picture 1">
            <a:extLst>
              <a:ext uri="{FF2B5EF4-FFF2-40B4-BE49-F238E27FC236}">
                <a16:creationId xmlns:a16="http://schemas.microsoft.com/office/drawing/2014/main" id="{0B6E01A3-23B3-41A1-88B6-8EA3BDAF369A}"/>
              </a:ext>
            </a:extLst>
          </p:cNvPr>
          <p:cNvPicPr>
            <a:picLocks noChangeAspect="1"/>
          </p:cNvPicPr>
          <p:nvPr/>
        </p:nvPicPr>
        <p:blipFill>
          <a:blip r:embed="rId3"/>
          <a:stretch>
            <a:fillRect/>
          </a:stretch>
        </p:blipFill>
        <p:spPr>
          <a:xfrm>
            <a:off x="1047750" y="1972238"/>
            <a:ext cx="7048500" cy="3619500"/>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quot;/&gt;&lt;property id=&quot;20307&quot; value=&quot;261&quot;/&gt;&lt;/object&gt;&lt;object type=&quot;3&quot; unique_id=&quot;10005&quot;&gt;&lt;property id=&quot;20148&quot; value=&quot;5&quot;/&gt;&lt;property id=&quot;20300&quot; value=&quot;Slide 2 - &amp;quot;Scope of Nonprofits&amp;quot;&quot;/&gt;&lt;property id=&quot;20307&quot; value=&quot;305&quot;/&gt;&lt;/object&gt;&lt;object type=&quot;3&quot; unique_id=&quot;10006&quot;&gt;&lt;property id=&quot;20148&quot; value=&quot;5&quot;/&gt;&lt;property id=&quot;20300&quot; value=&quot;Slide 3 - &amp;quot;Types of Organizations&amp;quot;&quot;/&gt;&lt;property id=&quot;20307&quot; value=&quot;306&quot;/&gt;&lt;/object&gt;&lt;object type=&quot;3&quot; unique_id=&quot;10007&quot;&gt;&lt;property id=&quot;20148&quot; value=&quot;5&quot;/&gt;&lt;property id=&quot;20300&quot; value=&quot;Slide 4 - &amp;quot;Difference between 501 organizations&amp;quot;&quot;/&gt;&lt;property id=&quot;20307&quot; value=&quot;308&quot;/&gt;&lt;/object&gt;&lt;object type=&quot;3&quot; unique_id=&quot;10008&quot;&gt;&lt;property id=&quot;20148&quot; value=&quot;5&quot;/&gt;&lt;property id=&quot;20300&quot; value=&quot;Slide 5 - &amp;quot;Mission Driven not Profit Driven&amp;quot;&quot;/&gt;&lt;property id=&quot;20307&quot; value=&quot;314&quot;/&gt;&lt;/object&gt;&lt;object type=&quot;3&quot; unique_id=&quot;10012&quot;&gt;&lt;property id=&quot;20148&quot; value=&quot;5&quot;/&gt;&lt;property id=&quot;20300&quot; value=&quot;Slide 6&quot;/&gt;&lt;property id=&quot;20307&quot; value=&quot;284&quot;/&gt;&lt;/object&gt;&lt;object type=&quot;3&quot; unique_id=&quot;10013&quot;&gt;&lt;property id=&quot;20148&quot; value=&quot;5&quot;/&gt;&lt;property id=&quot;20300&quot; value=&quot;Slide 7&quot;/&gt;&lt;property id=&quot;20307&quot; value=&quot;302&quot;/&gt;&lt;/object&gt;&lt;object type=&quot;3&quot; unique_id=&quot;10014&quot;&gt;&lt;property id=&quot;20148&quot; value=&quot;5&quot;/&gt;&lt;property id=&quot;20300&quot; value=&quot;Slide 9 - &amp;quot; Sources of Revenue for Nonprofits&amp;quot;&quot;/&gt;&lt;property id=&quot;20307&quot; value=&quot;307&quot;/&gt;&lt;/object&gt;&lt;object type=&quot;3&quot; unique_id=&quot;10015&quot;&gt;&lt;property id=&quot;20148&quot; value=&quot;5&quot;/&gt;&lt;property id=&quot;20300&quot; value=&quot;Slide 10&quot;/&gt;&lt;property id=&quot;20307&quot; value=&quot;292&quot;/&gt;&lt;/object&gt;&lt;object type=&quot;3&quot; unique_id=&quot;10016&quot;&gt;&lt;property id=&quot;20148&quot; value=&quot;5&quot;/&gt;&lt;property id=&quot;20300&quot; value=&quot;Slide 11&quot;/&gt;&lt;property id=&quot;20307&quot; value=&quot;293&quot;/&gt;&lt;/object&gt;&lt;object type=&quot;3&quot; unique_id=&quot;10017&quot;&gt;&lt;property id=&quot;20148&quot; value=&quot;5&quot;/&gt;&lt;property id=&quot;20300&quot; value=&quot;Slide 12&quot;/&gt;&lt;property id=&quot;20307&quot; value=&quot;294&quot;/&gt;&lt;/object&gt;&lt;object type=&quot;3&quot; unique_id=&quot;10018&quot;&gt;&lt;property id=&quot;20148&quot; value=&quot;5&quot;/&gt;&lt;property id=&quot;20300&quot; value=&quot;Slide 13&quot;/&gt;&lt;property id=&quot;20307&quot; value=&quot;295&quot;/&gt;&lt;/object&gt;&lt;object type=&quot;3&quot; unique_id=&quot;10019&quot;&gt;&lt;property id=&quot;20148&quot; value=&quot;5&quot;/&gt;&lt;property id=&quot;20300&quot; value=&quot;Slide 14&quot;/&gt;&lt;property id=&quot;20307&quot; value=&quot;296&quot;/&gt;&lt;/object&gt;&lt;object type=&quot;3&quot; unique_id=&quot;10022&quot;&gt;&lt;property id=&quot;20148&quot; value=&quot;5&quot;/&gt;&lt;property id=&quot;20300&quot; value=&quot;Slide 15 - &amp;quot;    Employment in Nonprofits&amp;quot;&quot;/&gt;&lt;property id=&quot;20307&quot; value=&quot;316&quot;/&gt;&lt;/object&gt;&lt;object type=&quot;3&quot; unique_id=&quot;10026&quot;&gt;&lt;property id=&quot;20148&quot; value=&quot;5&quot;/&gt;&lt;property id=&quot;20300&quot; value=&quot;Slide 17&quot;/&gt;&lt;property id=&quot;20307&quot; value=&quot;300&quot;/&gt;&lt;/object&gt;&lt;object type=&quot;3&quot; unique_id=&quot;10028&quot;&gt;&lt;property id=&quot;20148&quot; value=&quot;5&quot;/&gt;&lt;property id=&quot;20300&quot; value=&quot;Slide 19&quot;/&gt;&lt;property id=&quot;20307&quot; value=&quot;289&quot;/&gt;&lt;/object&gt;&lt;object type=&quot;3&quot; unique_id=&quot;10032&quot;&gt;&lt;property id=&quot;20148&quot; value=&quot;5&quot;/&gt;&lt;property id=&quot;20300&quot; value=&quot;Slide 20&quot;/&gt;&lt;property id=&quot;20307&quot; value=&quot;290&quot;/&gt;&lt;/object&gt;&lt;object type=&quot;3&quot; unique_id=&quot;10033&quot;&gt;&lt;property id=&quot;20148&quot; value=&quot;5&quot;/&gt;&lt;property id=&quot;20300&quot; value=&quot;Slide 21&quot;/&gt;&lt;property id=&quot;20307&quot; value=&quot;291&quot;/&gt;&lt;/object&gt;&lt;object type=&quot;3&quot; unique_id=&quot;10035&quot;&gt;&lt;property id=&quot;20148&quot; value=&quot;5&quot;/&gt;&lt;property id=&quot;20300&quot; value=&quot;Slide 22 - &amp;quot;Food for thought…&amp;quot;&quot;/&gt;&lt;property id=&quot;20307&quot; value=&quot;318&quot;/&gt;&lt;/object&gt;&lt;object type=&quot;3&quot; unique_id=&quot;11031&quot;&gt;&lt;property id=&quot;20148&quot; value=&quot;5&quot;/&gt;&lt;property id=&quot;20300&quot; value=&quot;Slide 18&quot;/&gt;&lt;property id=&quot;20307&quot; value=&quot;320&quot;/&gt;&lt;/object&gt;&lt;object type=&quot;3&quot; unique_id=&quot;13653&quot;&gt;&lt;property id=&quot;20148&quot; value=&quot;5&quot;/&gt;&lt;property id=&quot;20300&quot; value=&quot;Slide 8&quot;/&gt;&lt;property id=&quot;20307&quot; value=&quot;323&quot;/&gt;&lt;/object&gt;&lt;object type=&quot;3&quot; unique_id=&quot;14277&quot;&gt;&lt;property id=&quot;20148&quot; value=&quot;5&quot;/&gt;&lt;property id=&quot;20300&quot; value=&quot;Slide 16&quot;/&gt;&lt;property id=&quot;20307&quot; value=&quot;324&quot;/&gt;&lt;/object&gt;&lt;/object&gt;&lt;object type=&quot;8&quot; unique_id=&quot;10070&quot;&gt;&lt;/object&gt;&lt;/object&gt;&lt;/database&gt;"/>
  <p:tag name="SECTOMILLISECCONVERTED" val="1"/>
</p:tagLst>
</file>

<file path=ppt/theme/theme1.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TM34019415[[fn=3D Float]]</Template>
  <TotalTime>11136</TotalTime>
  <Words>1185</Words>
  <Application>Microsoft Office PowerPoint</Application>
  <PresentationFormat>On-screen Show (4:3)</PresentationFormat>
  <Paragraphs>105</Paragraphs>
  <Slides>16</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Montserrat</vt:lpstr>
      <vt:lpstr>Open Sans</vt:lpstr>
      <vt:lpstr>Tahoma</vt:lpstr>
      <vt:lpstr>Times New Roman</vt:lpstr>
      <vt:lpstr>Wingdings</vt:lpstr>
      <vt:lpstr>Ocean</vt:lpstr>
      <vt:lpstr>PowerPoint Presentation</vt:lpstr>
      <vt:lpstr>PowerPoint Presentation</vt:lpstr>
      <vt:lpstr>Mission Driven not Profit Driven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Food for thought…</vt:lpstr>
    </vt:vector>
  </TitlesOfParts>
  <Company>The Creative America Project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 Authorized Customer</dc:creator>
  <cp:lastModifiedBy>Tom</cp:lastModifiedBy>
  <cp:revision>248</cp:revision>
  <cp:lastPrinted>2021-11-02T17:18:09Z</cp:lastPrinted>
  <dcterms:created xsi:type="dcterms:W3CDTF">2006-03-24T18:37:21Z</dcterms:created>
  <dcterms:modified xsi:type="dcterms:W3CDTF">2021-11-02T17:44:24Z</dcterms:modified>
</cp:coreProperties>
</file>