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6" r:id="rId3"/>
    <p:sldId id="257" r:id="rId4"/>
    <p:sldId id="260" r:id="rId5"/>
    <p:sldId id="263" r:id="rId6"/>
    <p:sldId id="264" r:id="rId7"/>
    <p:sldId id="262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C96A4-9A7F-EC0B-AD3E-21E273AA5C34}" v="661" dt="2021-06-07T16:36:57.889"/>
    <p1510:client id="{19900150-5EAB-EE64-94A1-39467D56218F}" v="647" dt="2021-06-07T14:57:29.845"/>
    <p1510:client id="{7DE70803-23DF-73F6-EE9D-233BA95AC564}" v="23" dt="2021-06-07T16:43:03.084"/>
    <p1510:client id="{B49736D1-8C29-2BB6-CCD0-11948CEC48C8}" v="12" dt="2021-06-07T16:54:13.883"/>
    <p1510:client id="{C7A31ED6-4F90-0A4E-B3F1-89F6F7F093C8}" v="3" dt="2021-06-07T16:40:35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B3D4C-C158-480B-84EE-5C80E5CF431D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23ADAA3-CD1B-46EE-9BB6-8F92943CD777}">
      <dgm:prSet/>
      <dgm:spPr/>
      <dgm:t>
        <a:bodyPr/>
        <a:lstStyle/>
        <a:p>
          <a:r>
            <a:rPr lang="en-US" dirty="0"/>
            <a:t>Dispossession</a:t>
          </a:r>
        </a:p>
      </dgm:t>
    </dgm:pt>
    <dgm:pt modelId="{FB8F1DE7-D46E-4AF3-94AF-30A5465859A1}" type="parTrans" cxnId="{F5C87A8E-E0E5-402A-BDE6-B91A7A8BB84D}">
      <dgm:prSet/>
      <dgm:spPr/>
      <dgm:t>
        <a:bodyPr/>
        <a:lstStyle/>
        <a:p>
          <a:endParaRPr lang="en-US"/>
        </a:p>
      </dgm:t>
    </dgm:pt>
    <dgm:pt modelId="{B8620EAA-BF12-4827-86C0-2E2998C0C896}" type="sibTrans" cxnId="{F5C87A8E-E0E5-402A-BDE6-B91A7A8BB84D}">
      <dgm:prSet/>
      <dgm:spPr/>
      <dgm:t>
        <a:bodyPr/>
        <a:lstStyle/>
        <a:p>
          <a:endParaRPr lang="en-US"/>
        </a:p>
      </dgm:t>
    </dgm:pt>
    <dgm:pt modelId="{17F77A9B-DF71-4D04-BA12-6A84B55B2423}">
      <dgm:prSet/>
      <dgm:spPr/>
      <dgm:t>
        <a:bodyPr/>
        <a:lstStyle/>
        <a:p>
          <a:r>
            <a:rPr lang="en-US" dirty="0"/>
            <a:t>Displacement</a:t>
          </a:r>
        </a:p>
      </dgm:t>
    </dgm:pt>
    <dgm:pt modelId="{3B6946FB-5269-4389-BEDD-600DF66F4782}" type="parTrans" cxnId="{1F79527C-9D8D-439F-8A8D-06079E4E507E}">
      <dgm:prSet/>
      <dgm:spPr/>
      <dgm:t>
        <a:bodyPr/>
        <a:lstStyle/>
        <a:p>
          <a:endParaRPr lang="en-US"/>
        </a:p>
      </dgm:t>
    </dgm:pt>
    <dgm:pt modelId="{441942A7-B29B-410A-ABD6-0B86CE1B8132}" type="sibTrans" cxnId="{1F79527C-9D8D-439F-8A8D-06079E4E507E}">
      <dgm:prSet/>
      <dgm:spPr/>
      <dgm:t>
        <a:bodyPr/>
        <a:lstStyle/>
        <a:p>
          <a:endParaRPr lang="en-US"/>
        </a:p>
      </dgm:t>
    </dgm:pt>
    <dgm:pt modelId="{4AB36EBC-E075-4736-922D-ABAC127CD29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Local democracy</a:t>
          </a:r>
          <a:endParaRPr lang="en-US" dirty="0"/>
        </a:p>
      </dgm:t>
    </dgm:pt>
    <dgm:pt modelId="{1BAFEC0F-9E11-49BD-A7E5-40DA4C36F98B}" type="parTrans" cxnId="{27276E30-0949-44A7-8BF2-3DB3009043C1}">
      <dgm:prSet/>
      <dgm:spPr/>
      <dgm:t>
        <a:bodyPr/>
        <a:lstStyle/>
        <a:p>
          <a:endParaRPr lang="en-US"/>
        </a:p>
      </dgm:t>
    </dgm:pt>
    <dgm:pt modelId="{9103753B-AD0B-4826-91C6-790A0CAE6928}" type="sibTrans" cxnId="{27276E30-0949-44A7-8BF2-3DB3009043C1}">
      <dgm:prSet/>
      <dgm:spPr/>
      <dgm:t>
        <a:bodyPr/>
        <a:lstStyle/>
        <a:p>
          <a:endParaRPr lang="en-US"/>
        </a:p>
      </dgm:t>
    </dgm:pt>
    <dgm:pt modelId="{460E8934-94E4-4DA1-A8F8-0E7646A68F81}">
      <dgm:prSet/>
      <dgm:spPr/>
      <dgm:t>
        <a:bodyPr/>
        <a:lstStyle/>
        <a:p>
          <a:r>
            <a:rPr lang="en-US" dirty="0"/>
            <a:t>Direct resource </a:t>
          </a:r>
        </a:p>
      </dgm:t>
    </dgm:pt>
    <dgm:pt modelId="{B36C978F-CE2C-4473-987A-ED5E3F473569}" type="parTrans" cxnId="{00DC66CE-90C1-4BC4-A3E6-79C6D49C8DD6}">
      <dgm:prSet/>
      <dgm:spPr/>
      <dgm:t>
        <a:bodyPr/>
        <a:lstStyle/>
        <a:p>
          <a:endParaRPr lang="en-US"/>
        </a:p>
      </dgm:t>
    </dgm:pt>
    <dgm:pt modelId="{2B27B0E6-EBF1-4D94-839C-DEBD329DB85D}" type="sibTrans" cxnId="{00DC66CE-90C1-4BC4-A3E6-79C6D49C8DD6}">
      <dgm:prSet/>
      <dgm:spPr/>
      <dgm:t>
        <a:bodyPr/>
        <a:lstStyle/>
        <a:p>
          <a:endParaRPr lang="en-US"/>
        </a:p>
      </dgm:t>
    </dgm:pt>
    <dgm:pt modelId="{8D86E4BB-EAE1-4476-92DD-9E912330F724}" type="pres">
      <dgm:prSet presAssocID="{A76B3D4C-C158-480B-84EE-5C80E5CF431D}" presName="diagram" presStyleCnt="0">
        <dgm:presLayoutVars>
          <dgm:dir/>
          <dgm:resizeHandles val="exact"/>
        </dgm:presLayoutVars>
      </dgm:prSet>
      <dgm:spPr/>
    </dgm:pt>
    <dgm:pt modelId="{5676116C-4E90-4216-B0DE-E9E87FFD2B76}" type="pres">
      <dgm:prSet presAssocID="{323ADAA3-CD1B-46EE-9BB6-8F92943CD777}" presName="node" presStyleLbl="node1" presStyleIdx="0" presStyleCnt="4">
        <dgm:presLayoutVars>
          <dgm:bulletEnabled val="1"/>
        </dgm:presLayoutVars>
      </dgm:prSet>
      <dgm:spPr/>
    </dgm:pt>
    <dgm:pt modelId="{2DD21B7F-8178-4C62-B0F3-8168B9D2898A}" type="pres">
      <dgm:prSet presAssocID="{B8620EAA-BF12-4827-86C0-2E2998C0C896}" presName="sibTrans" presStyleLbl="sibTrans2D1" presStyleIdx="0" presStyleCnt="3"/>
      <dgm:spPr/>
    </dgm:pt>
    <dgm:pt modelId="{0BB8EC51-C1BE-4B97-B0B8-1834BA66A68B}" type="pres">
      <dgm:prSet presAssocID="{B8620EAA-BF12-4827-86C0-2E2998C0C896}" presName="connectorText" presStyleLbl="sibTrans2D1" presStyleIdx="0" presStyleCnt="3"/>
      <dgm:spPr/>
    </dgm:pt>
    <dgm:pt modelId="{0955945A-F4D0-47B9-94B7-C7CD968ED369}" type="pres">
      <dgm:prSet presAssocID="{17F77A9B-DF71-4D04-BA12-6A84B55B2423}" presName="node" presStyleLbl="node1" presStyleIdx="1" presStyleCnt="4">
        <dgm:presLayoutVars>
          <dgm:bulletEnabled val="1"/>
        </dgm:presLayoutVars>
      </dgm:prSet>
      <dgm:spPr/>
    </dgm:pt>
    <dgm:pt modelId="{5622538A-D7A6-44B8-8716-2BAE3B2D937D}" type="pres">
      <dgm:prSet presAssocID="{441942A7-B29B-410A-ABD6-0B86CE1B8132}" presName="sibTrans" presStyleLbl="sibTrans2D1" presStyleIdx="1" presStyleCnt="3"/>
      <dgm:spPr/>
    </dgm:pt>
    <dgm:pt modelId="{986F2603-4D2C-40E1-9093-697694404BDE}" type="pres">
      <dgm:prSet presAssocID="{441942A7-B29B-410A-ABD6-0B86CE1B8132}" presName="connectorText" presStyleLbl="sibTrans2D1" presStyleIdx="1" presStyleCnt="3"/>
      <dgm:spPr/>
    </dgm:pt>
    <dgm:pt modelId="{028AE3F2-8B38-45BA-A438-950B8967B7B9}" type="pres">
      <dgm:prSet presAssocID="{4AB36EBC-E075-4736-922D-ABAC127CD291}" presName="node" presStyleLbl="node1" presStyleIdx="2" presStyleCnt="4">
        <dgm:presLayoutVars>
          <dgm:bulletEnabled val="1"/>
        </dgm:presLayoutVars>
      </dgm:prSet>
      <dgm:spPr/>
    </dgm:pt>
    <dgm:pt modelId="{6500145C-0332-47D7-893A-7A7B2663D58E}" type="pres">
      <dgm:prSet presAssocID="{9103753B-AD0B-4826-91C6-790A0CAE6928}" presName="sibTrans" presStyleLbl="sibTrans2D1" presStyleIdx="2" presStyleCnt="3"/>
      <dgm:spPr/>
    </dgm:pt>
    <dgm:pt modelId="{5D943ECD-44D0-4C8A-A9F3-DBBFCA885574}" type="pres">
      <dgm:prSet presAssocID="{9103753B-AD0B-4826-91C6-790A0CAE6928}" presName="connectorText" presStyleLbl="sibTrans2D1" presStyleIdx="2" presStyleCnt="3"/>
      <dgm:spPr/>
    </dgm:pt>
    <dgm:pt modelId="{626DE92E-8801-47BC-8062-A7C3E2F547A9}" type="pres">
      <dgm:prSet presAssocID="{460E8934-94E4-4DA1-A8F8-0E7646A68F81}" presName="node" presStyleLbl="node1" presStyleIdx="3" presStyleCnt="4">
        <dgm:presLayoutVars>
          <dgm:bulletEnabled val="1"/>
        </dgm:presLayoutVars>
      </dgm:prSet>
      <dgm:spPr/>
    </dgm:pt>
  </dgm:ptLst>
  <dgm:cxnLst>
    <dgm:cxn modelId="{6E83E101-71BB-4BBB-9557-1DB5E4576847}" type="presOf" srcId="{B8620EAA-BF12-4827-86C0-2E2998C0C896}" destId="{0BB8EC51-C1BE-4B97-B0B8-1834BA66A68B}" srcOrd="1" destOrd="0" presId="urn:microsoft.com/office/officeart/2005/8/layout/process5"/>
    <dgm:cxn modelId="{DC129115-9C1D-4ECC-B000-609FC3BD6E1B}" type="presOf" srcId="{441942A7-B29B-410A-ABD6-0B86CE1B8132}" destId="{986F2603-4D2C-40E1-9093-697694404BDE}" srcOrd="1" destOrd="0" presId="urn:microsoft.com/office/officeart/2005/8/layout/process5"/>
    <dgm:cxn modelId="{27276E30-0949-44A7-8BF2-3DB3009043C1}" srcId="{A76B3D4C-C158-480B-84EE-5C80E5CF431D}" destId="{4AB36EBC-E075-4736-922D-ABAC127CD291}" srcOrd="2" destOrd="0" parTransId="{1BAFEC0F-9E11-49BD-A7E5-40DA4C36F98B}" sibTransId="{9103753B-AD0B-4826-91C6-790A0CAE6928}"/>
    <dgm:cxn modelId="{E29D3634-2039-4636-8207-FB4B9FF72674}" type="presOf" srcId="{17F77A9B-DF71-4D04-BA12-6A84B55B2423}" destId="{0955945A-F4D0-47B9-94B7-C7CD968ED369}" srcOrd="0" destOrd="0" presId="urn:microsoft.com/office/officeart/2005/8/layout/process5"/>
    <dgm:cxn modelId="{6AA5F066-8F98-43DC-9D6E-81C6A3D7CCF7}" type="presOf" srcId="{460E8934-94E4-4DA1-A8F8-0E7646A68F81}" destId="{626DE92E-8801-47BC-8062-A7C3E2F547A9}" srcOrd="0" destOrd="0" presId="urn:microsoft.com/office/officeart/2005/8/layout/process5"/>
    <dgm:cxn modelId="{A77F714A-3C5C-4033-9675-D1626B93B2FD}" type="presOf" srcId="{9103753B-AD0B-4826-91C6-790A0CAE6928}" destId="{6500145C-0332-47D7-893A-7A7B2663D58E}" srcOrd="0" destOrd="0" presId="urn:microsoft.com/office/officeart/2005/8/layout/process5"/>
    <dgm:cxn modelId="{221B3F78-145F-4EE5-AC07-2884D1D1DCB2}" type="presOf" srcId="{B8620EAA-BF12-4827-86C0-2E2998C0C896}" destId="{2DD21B7F-8178-4C62-B0F3-8168B9D2898A}" srcOrd="0" destOrd="0" presId="urn:microsoft.com/office/officeart/2005/8/layout/process5"/>
    <dgm:cxn modelId="{1F79527C-9D8D-439F-8A8D-06079E4E507E}" srcId="{A76B3D4C-C158-480B-84EE-5C80E5CF431D}" destId="{17F77A9B-DF71-4D04-BA12-6A84B55B2423}" srcOrd="1" destOrd="0" parTransId="{3B6946FB-5269-4389-BEDD-600DF66F4782}" sibTransId="{441942A7-B29B-410A-ABD6-0B86CE1B8132}"/>
    <dgm:cxn modelId="{F5C87A8E-E0E5-402A-BDE6-B91A7A8BB84D}" srcId="{A76B3D4C-C158-480B-84EE-5C80E5CF431D}" destId="{323ADAA3-CD1B-46EE-9BB6-8F92943CD777}" srcOrd="0" destOrd="0" parTransId="{FB8F1DE7-D46E-4AF3-94AF-30A5465859A1}" sibTransId="{B8620EAA-BF12-4827-86C0-2E2998C0C896}"/>
    <dgm:cxn modelId="{903B3C90-394C-42E8-B38D-B7C8037A4AD9}" type="presOf" srcId="{A76B3D4C-C158-480B-84EE-5C80E5CF431D}" destId="{8D86E4BB-EAE1-4476-92DD-9E912330F724}" srcOrd="0" destOrd="0" presId="urn:microsoft.com/office/officeart/2005/8/layout/process5"/>
    <dgm:cxn modelId="{3C7427B3-9945-44DA-8AEB-58E33C6C8DFD}" type="presOf" srcId="{323ADAA3-CD1B-46EE-9BB6-8F92943CD777}" destId="{5676116C-4E90-4216-B0DE-E9E87FFD2B76}" srcOrd="0" destOrd="0" presId="urn:microsoft.com/office/officeart/2005/8/layout/process5"/>
    <dgm:cxn modelId="{D71BAABF-9BDB-41F8-8A36-BD7A2F572D59}" type="presOf" srcId="{441942A7-B29B-410A-ABD6-0B86CE1B8132}" destId="{5622538A-D7A6-44B8-8716-2BAE3B2D937D}" srcOrd="0" destOrd="0" presId="urn:microsoft.com/office/officeart/2005/8/layout/process5"/>
    <dgm:cxn modelId="{00DC66CE-90C1-4BC4-A3E6-79C6D49C8DD6}" srcId="{A76B3D4C-C158-480B-84EE-5C80E5CF431D}" destId="{460E8934-94E4-4DA1-A8F8-0E7646A68F81}" srcOrd="3" destOrd="0" parTransId="{B36C978F-CE2C-4473-987A-ED5E3F473569}" sibTransId="{2B27B0E6-EBF1-4D94-839C-DEBD329DB85D}"/>
    <dgm:cxn modelId="{8A6646F0-87B8-4570-B644-43F2CCAEA734}" type="presOf" srcId="{4AB36EBC-E075-4736-922D-ABAC127CD291}" destId="{028AE3F2-8B38-45BA-A438-950B8967B7B9}" srcOrd="0" destOrd="0" presId="urn:microsoft.com/office/officeart/2005/8/layout/process5"/>
    <dgm:cxn modelId="{6ED34BF4-1459-4085-ADF2-4D3F4F01A5F0}" type="presOf" srcId="{9103753B-AD0B-4826-91C6-790A0CAE6928}" destId="{5D943ECD-44D0-4C8A-A9F3-DBBFCA885574}" srcOrd="1" destOrd="0" presId="urn:microsoft.com/office/officeart/2005/8/layout/process5"/>
    <dgm:cxn modelId="{A0BB015E-632C-4618-8D76-24454BC219E5}" type="presParOf" srcId="{8D86E4BB-EAE1-4476-92DD-9E912330F724}" destId="{5676116C-4E90-4216-B0DE-E9E87FFD2B76}" srcOrd="0" destOrd="0" presId="urn:microsoft.com/office/officeart/2005/8/layout/process5"/>
    <dgm:cxn modelId="{E74C4A78-FC41-4CAF-BABA-30B6A74FDBBB}" type="presParOf" srcId="{8D86E4BB-EAE1-4476-92DD-9E912330F724}" destId="{2DD21B7F-8178-4C62-B0F3-8168B9D2898A}" srcOrd="1" destOrd="0" presId="urn:microsoft.com/office/officeart/2005/8/layout/process5"/>
    <dgm:cxn modelId="{46906F27-70D3-4FE8-9183-7BADA00CC36E}" type="presParOf" srcId="{2DD21B7F-8178-4C62-B0F3-8168B9D2898A}" destId="{0BB8EC51-C1BE-4B97-B0B8-1834BA66A68B}" srcOrd="0" destOrd="0" presId="urn:microsoft.com/office/officeart/2005/8/layout/process5"/>
    <dgm:cxn modelId="{D0F99203-8A7C-40B7-B081-F826839F4185}" type="presParOf" srcId="{8D86E4BB-EAE1-4476-92DD-9E912330F724}" destId="{0955945A-F4D0-47B9-94B7-C7CD968ED369}" srcOrd="2" destOrd="0" presId="urn:microsoft.com/office/officeart/2005/8/layout/process5"/>
    <dgm:cxn modelId="{5DDD3EBD-A5BD-4094-87F1-5D77B9BDB4A3}" type="presParOf" srcId="{8D86E4BB-EAE1-4476-92DD-9E912330F724}" destId="{5622538A-D7A6-44B8-8716-2BAE3B2D937D}" srcOrd="3" destOrd="0" presId="urn:microsoft.com/office/officeart/2005/8/layout/process5"/>
    <dgm:cxn modelId="{5615B829-D86D-4B3B-9A97-1420CE973A83}" type="presParOf" srcId="{5622538A-D7A6-44B8-8716-2BAE3B2D937D}" destId="{986F2603-4D2C-40E1-9093-697694404BDE}" srcOrd="0" destOrd="0" presId="urn:microsoft.com/office/officeart/2005/8/layout/process5"/>
    <dgm:cxn modelId="{F6E19F84-AD7A-4297-879C-A73CBB582A3B}" type="presParOf" srcId="{8D86E4BB-EAE1-4476-92DD-9E912330F724}" destId="{028AE3F2-8B38-45BA-A438-950B8967B7B9}" srcOrd="4" destOrd="0" presId="urn:microsoft.com/office/officeart/2005/8/layout/process5"/>
    <dgm:cxn modelId="{E2D311E6-F577-4551-BB29-816FA755815E}" type="presParOf" srcId="{8D86E4BB-EAE1-4476-92DD-9E912330F724}" destId="{6500145C-0332-47D7-893A-7A7B2663D58E}" srcOrd="5" destOrd="0" presId="urn:microsoft.com/office/officeart/2005/8/layout/process5"/>
    <dgm:cxn modelId="{79F1D61B-5D68-4013-AE92-9CAEB23269C5}" type="presParOf" srcId="{6500145C-0332-47D7-893A-7A7B2663D58E}" destId="{5D943ECD-44D0-4C8A-A9F3-DBBFCA885574}" srcOrd="0" destOrd="0" presId="urn:microsoft.com/office/officeart/2005/8/layout/process5"/>
    <dgm:cxn modelId="{5B75D6ED-D120-40D3-8A5B-2B066FD963AC}" type="presParOf" srcId="{8D86E4BB-EAE1-4476-92DD-9E912330F724}" destId="{626DE92E-8801-47BC-8062-A7C3E2F547A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6116C-4E90-4216-B0DE-E9E87FFD2B76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Dispossession</a:t>
          </a:r>
        </a:p>
      </dsp:txBody>
      <dsp:txXfrm>
        <a:off x="144776" y="50451"/>
        <a:ext cx="2620721" cy="1534246"/>
      </dsp:txXfrm>
    </dsp:sp>
    <dsp:sp modelId="{2DD21B7F-8178-4C62-B0F3-8168B9D2898A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052255" y="615490"/>
        <a:ext cx="403082" cy="404168"/>
      </dsp:txXfrm>
    </dsp:sp>
    <dsp:sp modelId="{0955945A-F4D0-47B9-94B7-C7CD968ED369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Displacement</a:t>
          </a:r>
        </a:p>
      </dsp:txBody>
      <dsp:txXfrm>
        <a:off x="3947439" y="50451"/>
        <a:ext cx="2620721" cy="1534246"/>
      </dsp:txXfrm>
    </dsp:sp>
    <dsp:sp modelId="{5622538A-D7A6-44B8-8716-2BAE3B2D937D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854918" y="615490"/>
        <a:ext cx="403082" cy="404168"/>
      </dsp:txXfrm>
    </dsp:sp>
    <dsp:sp modelId="{028AE3F2-8B38-45BA-A438-950B8967B7B9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Calibri Light" panose="020F0302020204030204"/>
            </a:rPr>
            <a:t>Local democracy</a:t>
          </a:r>
          <a:endParaRPr lang="en-US" sz="3300" kern="1200" dirty="0"/>
        </a:p>
      </dsp:txBody>
      <dsp:txXfrm>
        <a:off x="7750101" y="50451"/>
        <a:ext cx="2620721" cy="1534246"/>
      </dsp:txXfrm>
    </dsp:sp>
    <dsp:sp modelId="{6500145C-0332-47D7-893A-7A7B2663D58E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-5400000">
        <a:off x="8858378" y="1871456"/>
        <a:ext cx="404168" cy="403082"/>
      </dsp:txXfrm>
    </dsp:sp>
    <dsp:sp modelId="{626DE92E-8801-47BC-8062-A7C3E2F547A9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Direct resource </a:t>
          </a:r>
        </a:p>
      </dsp:txBody>
      <dsp:txXfrm>
        <a:off x="7750101" y="2766639"/>
        <a:ext cx="2620721" cy="153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D2ADD-4B49-44C6-BB7B-257DB94DABE0}" type="datetimeFigureOut">
              <a:rPr lang="en-US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0855F-2DDF-45AD-A0E2-5805BF900D2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9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Troy Gaston: "Hood" (Help Others Overcome Damage) mission is to connect displaced and dispossessed families in underrepresented communities to resources tailor to their individual capacity in efforts to promote upper mobility Dr. Matthews , Vanessa Harris, David Stovall, Father Falger, Deloris Richardson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0855F-2DDF-45AD-A0E2-5805BF900D2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What's missing and what are the impacts?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0855F-2DDF-45AD-A0E2-5805BF900D2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Mentorship, </a:t>
            </a:r>
            <a:r>
              <a:rPr lang="en-US" dirty="0" err="1"/>
              <a:t>Bahavioral</a:t>
            </a:r>
            <a:r>
              <a:rPr lang="en-US" dirty="0"/>
              <a:t>  health, self awareness, </a:t>
            </a:r>
            <a:r>
              <a:rPr lang="en-US"/>
              <a:t>reinforcing social norms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0855F-2DDF-45AD-A0E2-5805BF900D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7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Serve underrepresented families of color experiencing state violence through homelessness, and  joblessness,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0855F-2DDF-45AD-A0E2-5805BF900D2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5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ickr.com/photos/atelier_tee/42111403/in/photostream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honorscode.blogspot.com/2014/02/proving-groups-will-gate-warlord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ties.eu/en/news/getting-out-of-the-ghetto-ngos-report-on-migrant-living-conditions-in-rome/151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2019.igem.org/Team:William_and_Mary/Public_Engagemen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mundze.com/working-with-indigenous-communiti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Ark_(folk_venue)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remakelearning.org/blog/2017/12/18/paving-path-toward-st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ree Images : writing, hand, business, file, brand, design ...">
            <a:extLst>
              <a:ext uri="{FF2B5EF4-FFF2-40B4-BE49-F238E27FC236}">
                <a16:creationId xmlns:a16="http://schemas.microsoft.com/office/drawing/2014/main" id="{5144D826-EC49-409F-9353-FE0F12D1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2" r="8182" b="909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C65EC-2B5A-4862-BA76-7F6B0DE10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5868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/>
              <a:t>i.c.stars cycle 48</a:t>
            </a:r>
            <a:br>
              <a:rPr lang="en-US" sz="2800"/>
            </a:br>
            <a:r>
              <a:rPr lang="en-US" sz="2800"/>
              <a:t>Outline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F23EC-3E47-4170-A868-DDF683D50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5868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Introduction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Org name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Mission statement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Location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Urgency of issue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Broad members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57093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Icon&#10;&#10;Description automatically generated">
            <a:extLst>
              <a:ext uri="{FF2B5EF4-FFF2-40B4-BE49-F238E27FC236}">
                <a16:creationId xmlns:a16="http://schemas.microsoft.com/office/drawing/2014/main" id="{B9F05D32-E26D-4ED8-8EFE-DAA337333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849" r="1" b="5700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TROY GASTON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Cycle 48 ICSTAR intern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Senior at Roosevelt University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McNair scholar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Potential Ph.d candidate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Human rights and community activist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5" name="Picture 16" descr="A picture containing building, outdoor, stone&#10;&#10;Description automatically generated">
            <a:extLst>
              <a:ext uri="{FF2B5EF4-FFF2-40B4-BE49-F238E27FC236}">
                <a16:creationId xmlns:a16="http://schemas.microsoft.com/office/drawing/2014/main" id="{84FFF38A-1837-4812-BA0C-A9CC56109C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0824" r="8098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4133AC-86C0-4CBA-933F-C75E5E4BE1A3}"/>
              </a:ext>
            </a:extLst>
          </p:cNvPr>
          <p:cNvSpPr txBox="1"/>
          <p:nvPr/>
        </p:nvSpPr>
        <p:spPr>
          <a:xfrm>
            <a:off x="4724400" y="3200399"/>
            <a:ext cx="360416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5E0D7-6BBA-4B38-BB7E-07579BAA979C}"/>
              </a:ext>
            </a:extLst>
          </p:cNvPr>
          <p:cNvSpPr txBox="1"/>
          <p:nvPr/>
        </p:nvSpPr>
        <p:spPr>
          <a:xfrm>
            <a:off x="5976563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CB21A0-EA30-4EE6-A990-2CF8AF4EAB7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318BED-212D-4502-B61C-5148DAF90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949" t="6484" r="11134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E9619-5744-264E-B1A3-879EB7E7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Name of Non for profit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122E-A549-5349-A548-A6CBFDA5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/>
              <a:t>HOOD (Hope Opportunity Outreach and Dissemination)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66884-0D28-4084-8565-C157C077BD83}"/>
              </a:ext>
            </a:extLst>
          </p:cNvPr>
          <p:cNvSpPr txBox="1"/>
          <p:nvPr/>
        </p:nvSpPr>
        <p:spPr>
          <a:xfrm>
            <a:off x="6334220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022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F9CAAF48-5F8A-47F3-BAAA-8CA2F3BC5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93" t="2161" r="1" b="693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27E4F-FB8E-4583-91EB-312C15B0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Mission statement</a:t>
            </a:r>
            <a:endParaRPr lang="en-US" sz="2800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A289-ABE7-4420-B904-42B46CBB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>
                <a:ea typeface="+mn-lt"/>
                <a:cs typeface="+mn-lt"/>
              </a:rPr>
              <a:t> "Hood" (Hope Opportunity Outreach and dissemination) mission is to connect displaced and dispossessed families in underrepresented communities to resources tailor to their individual capacity in efforts to promote upper mobility</a:t>
            </a:r>
            <a:endParaRPr lang="en-US" sz="170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06FC4-AA77-4D72-B9F9-1838DE820CC3}"/>
              </a:ext>
            </a:extLst>
          </p:cNvPr>
          <p:cNvSpPr txBox="1"/>
          <p:nvPr/>
        </p:nvSpPr>
        <p:spPr>
          <a:xfrm>
            <a:off x="6467268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089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98D057-0492-4B2F-A1D5-3E6AA640B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691" r="-2" b="119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C40E8-2FC0-4327-A94B-5E146237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rgbClr val="FFFFFF"/>
                </a:solidFill>
                <a:cs typeface="Calibri Light"/>
              </a:rPr>
              <a:t> </a:t>
            </a:r>
            <a:br>
              <a:rPr lang="en-US" sz="2100">
                <a:solidFill>
                  <a:srgbClr val="FFFFFF"/>
                </a:solidFill>
                <a:cs typeface="Calibri Light"/>
              </a:rPr>
            </a:br>
            <a:r>
              <a:rPr lang="en-US" sz="2100">
                <a:solidFill>
                  <a:srgbClr val="FFFFFF"/>
                </a:solidFill>
                <a:cs typeface="Calibri Light"/>
              </a:rPr>
              <a:t>Urgency of issue/data</a:t>
            </a:r>
            <a:br>
              <a:rPr lang="en-US" sz="2100">
                <a:solidFill>
                  <a:srgbClr val="FFFFFF"/>
                </a:solidFill>
                <a:cs typeface="Calibri Light"/>
              </a:rPr>
            </a:br>
            <a:br>
              <a:rPr lang="en-US" sz="2100">
                <a:solidFill>
                  <a:srgbClr val="FFFFFF"/>
                </a:solidFill>
                <a:cs typeface="Calibri Light"/>
              </a:rPr>
            </a:br>
            <a:r>
              <a:rPr lang="en-US" sz="2100">
                <a:solidFill>
                  <a:srgbClr val="FFFFFF"/>
                </a:solidFill>
                <a:cs typeface="Calibri Light"/>
              </a:rPr>
              <a:t> </a:t>
            </a:r>
            <a:endParaRPr lang="en-US" sz="21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F02247-1608-421E-8945-F3A974D6D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1785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092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58FD1-608A-433F-ADC0-DA8361D9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cs typeface="Calibri Light"/>
              </a:rPr>
              <a:t>Data concerning issues addressed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9E9E-1CD7-4D62-912F-B5A6C1011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 Displaced to disinvested neighborhood</a:t>
            </a:r>
          </a:p>
          <a:p>
            <a:r>
              <a:rPr lang="en-US" sz="2000">
                <a:ea typeface="+mn-lt"/>
                <a:cs typeface="+mn-lt"/>
              </a:rPr>
              <a:t>male siblings being extracted from their communities by carceral state forces</a:t>
            </a:r>
          </a:p>
          <a:p>
            <a:r>
              <a:rPr lang="en-US" sz="2000">
                <a:ea typeface="+mn-lt"/>
                <a:cs typeface="+mn-lt"/>
              </a:rPr>
              <a:t> women are being harassed, stalked, ambushed, beaten, raped, shamed, cheapened by individuals  </a:t>
            </a:r>
            <a:endParaRPr lang="en-US" sz="20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FA05F-FC02-499A-AD2D-C4B14DFCA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Gentrification</a:t>
            </a:r>
          </a:p>
          <a:p>
            <a:r>
              <a:rPr lang="en-US" sz="2000">
                <a:cs typeface="Calibri"/>
              </a:rPr>
              <a:t>Generational wealth</a:t>
            </a:r>
          </a:p>
          <a:p>
            <a:r>
              <a:rPr lang="en-US" sz="2000">
                <a:cs typeface="Calibri"/>
              </a:rPr>
              <a:t>State sanctioned violence</a:t>
            </a:r>
          </a:p>
          <a:p>
            <a:r>
              <a:rPr lang="en-US" sz="2000">
                <a:ea typeface="+mn-lt"/>
                <a:cs typeface="+mn-lt"/>
              </a:rPr>
              <a:t> children inherit the vicious cycle of their predecessors' vulnerabilities to imprisonment</a:t>
            </a:r>
            <a:endParaRPr lang="en-US" sz="2000">
              <a:cs typeface="Calibri"/>
            </a:endParaRPr>
          </a:p>
        </p:txBody>
      </p:sp>
      <p:pic>
        <p:nvPicPr>
          <p:cNvPr id="10" name="Picture 11" descr="A picture containing text, person, grass, outdoor&#10;&#10;Description automatically generated">
            <a:extLst>
              <a:ext uri="{FF2B5EF4-FFF2-40B4-BE49-F238E27FC236}">
                <a16:creationId xmlns:a16="http://schemas.microsoft.com/office/drawing/2014/main" id="{2544FCD3-9D97-4428-9958-52DEF7B10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53668" y="7290254"/>
            <a:ext cx="1813931" cy="192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8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outdoor, store, curb&#10;&#10;Description automatically generated">
            <a:extLst>
              <a:ext uri="{FF2B5EF4-FFF2-40B4-BE49-F238E27FC236}">
                <a16:creationId xmlns:a16="http://schemas.microsoft.com/office/drawing/2014/main" id="{D05E8975-9885-49A7-87CB-0A79A7A66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84" t="23391" r="580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3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B9225-6BAB-4DC4-9411-A2A8C7B6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Location</a:t>
            </a:r>
          </a:p>
        </p:txBody>
      </p:sp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1CCA-CADB-4D70-B596-7083B4E0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Location 5759 s. Carpenter Chicago, IL 60621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290DC-4CCA-4284-B0FE-BFC1D26A9B97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42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ree Images : achievement, african american, arms raised ...">
            <a:extLst>
              <a:ext uri="{FF2B5EF4-FFF2-40B4-BE49-F238E27FC236}">
                <a16:creationId xmlns:a16="http://schemas.microsoft.com/office/drawing/2014/main" id="{A7917004-DCE2-4DA0-8371-8B638D040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7" t="23103" r="630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D1C51-D7D1-4497-9FA4-369A7801E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cs typeface="Calibri Light"/>
              </a:rPr>
              <a:t>HOOD </a:t>
            </a:r>
            <a:br>
              <a:rPr lang="en-US" sz="6600">
                <a:cs typeface="Calibri Light"/>
              </a:rPr>
            </a:br>
            <a:r>
              <a:rPr lang="en-US" sz="6600">
                <a:cs typeface="Calibri Light"/>
              </a:rPr>
              <a:t>Broad members</a:t>
            </a:r>
            <a:endParaRPr lang="en-US" sz="6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1A08-6522-4921-9165-FBC632012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>
                <a:ea typeface="+mn-lt"/>
                <a:cs typeface="+mn-lt"/>
              </a:rPr>
              <a:t> Abby Rameriz, Vanessa Harris, David Stovall, Father Michael Pfleger, Anne Warshaw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8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BDD0EA-60D9-4450-A991-1B36858BA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6036A-4428-425B-AB80-A0D3C5D2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Questions and comments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D0C45-0E91-4FC5-864E-93E3CA06C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"Hood" (Hope Opportunity Outreach and dissemination)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04D4A-C273-4555-9A8E-D59C9E24D302}"/>
              </a:ext>
            </a:extLst>
          </p:cNvPr>
          <p:cNvSpPr txBox="1"/>
          <p:nvPr/>
        </p:nvSpPr>
        <p:spPr>
          <a:xfrm>
            <a:off x="9737483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604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i.c.stars cycle 48 Outline</vt:lpstr>
      <vt:lpstr>Introduction TROY GASTON </vt:lpstr>
      <vt:lpstr>Name of Non for profit</vt:lpstr>
      <vt:lpstr>Mission statement</vt:lpstr>
      <vt:lpstr>  Urgency of issue/data   </vt:lpstr>
      <vt:lpstr>Data concerning issues addressed</vt:lpstr>
      <vt:lpstr>Location</vt:lpstr>
      <vt:lpstr>HOOD  Broad members</vt:lpstr>
      <vt:lpstr>Questions and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Troy Gaston</cp:lastModifiedBy>
  <cp:revision>116</cp:revision>
  <dcterms:created xsi:type="dcterms:W3CDTF">2021-06-06T15:26:42Z</dcterms:created>
  <dcterms:modified xsi:type="dcterms:W3CDTF">2021-06-07T20:35:15Z</dcterms:modified>
</cp:coreProperties>
</file>