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65" r:id="rId6"/>
    <p:sldId id="267" r:id="rId7"/>
    <p:sldId id="268" r:id="rId8"/>
    <p:sldId id="269" r:id="rId9"/>
    <p:sldId id="264" r:id="rId10"/>
    <p:sldId id="272" r:id="rId11"/>
    <p:sldId id="266"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A11F8-A5D0-4679-8053-B808860B54E2}" v="123" dt="2021-06-07T04:48:17.297"/>
    <p1510:client id="{8F9C441C-6F50-4E0C-8C8A-501EAB0CC4FE}" v="6" dt="2021-06-07T17:17:11.618"/>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66"/>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391884040"/>
        <c:axId val="391883648"/>
      </c:barChart>
      <c:catAx>
        <c:axId val="39188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83648"/>
        <c:crosses val="autoZero"/>
        <c:auto val="1"/>
        <c:lblAlgn val="ctr"/>
        <c:lblOffset val="100"/>
        <c:noMultiLvlLbl val="0"/>
      </c:catAx>
      <c:valAx>
        <c:axId val="391883648"/>
        <c:scaling>
          <c:orientation val="minMax"/>
        </c:scaling>
        <c:delete val="1"/>
        <c:axPos val="l"/>
        <c:numFmt formatCode="General" sourceLinked="1"/>
        <c:majorTickMark val="none"/>
        <c:minorTickMark val="none"/>
        <c:tickLblPos val="nextTo"/>
        <c:crossAx val="3918840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6/7/2021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6/7/2021</a:t>
            </a:fld>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6/7/2021</a:t>
            </a:fld>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Michael Williams</a:t>
            </a:r>
            <a:br>
              <a:rPr lang="en-US" dirty="0"/>
            </a:br>
            <a:endParaRPr lang="en-US" dirty="0"/>
          </a:p>
        </p:txBody>
      </p:sp>
      <p:sp>
        <p:nvSpPr>
          <p:cNvPr id="3" name="Subtitle 2"/>
          <p:cNvSpPr>
            <a:spLocks noGrp="1"/>
          </p:cNvSpPr>
          <p:nvPr>
            <p:ph type="subTitle" idx="1"/>
          </p:nvPr>
        </p:nvSpPr>
        <p:spPr/>
        <p:txBody>
          <a:bodyPr/>
          <a:lstStyle/>
          <a:p>
            <a:r>
              <a:rPr lang="en-US" dirty="0"/>
              <a:t>Cycle 48 Presentation</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B8BF31-3C7B-496D-A1AF-7CE76263E552}"/>
              </a:ext>
            </a:extLst>
          </p:cNvPr>
          <p:cNvSpPr txBox="1"/>
          <p:nvPr/>
        </p:nvSpPr>
        <p:spPr>
          <a:xfrm>
            <a:off x="304800" y="289679"/>
            <a:ext cx="10744200" cy="3139321"/>
          </a:xfrm>
          <a:prstGeom prst="rect">
            <a:avLst/>
          </a:prstGeom>
          <a:noFill/>
        </p:spPr>
        <p:txBody>
          <a:bodyPr wrap="square" rtlCol="0">
            <a:spAutoFit/>
          </a:bodyPr>
          <a:lstStyle/>
          <a:p>
            <a:r>
              <a:rPr lang="en-US" dirty="0"/>
              <a:t>Here is a listing of similar organizations with a similar vision.</a:t>
            </a:r>
          </a:p>
          <a:p>
            <a:endParaRPr lang="en-US" dirty="0"/>
          </a:p>
          <a:p>
            <a:r>
              <a:rPr lang="en-US" dirty="0"/>
              <a:t>Athletes for Hope</a:t>
            </a:r>
          </a:p>
          <a:p>
            <a:r>
              <a:rPr lang="en-US" dirty="0"/>
              <a:t>https://www.athletesforhope.org/</a:t>
            </a:r>
          </a:p>
          <a:p>
            <a:endParaRPr lang="en-US" dirty="0"/>
          </a:p>
          <a:p>
            <a:r>
              <a:rPr lang="en-US" dirty="0"/>
              <a:t>Beyond Sports Foundation</a:t>
            </a:r>
          </a:p>
          <a:p>
            <a:r>
              <a:rPr lang="en-US" dirty="0"/>
              <a:t>https://www.beyondsports.org/</a:t>
            </a:r>
          </a:p>
          <a:p>
            <a:endParaRPr lang="en-US" dirty="0"/>
          </a:p>
          <a:p>
            <a:r>
              <a:rPr lang="en-US" dirty="0"/>
              <a:t>Change 4a dollar</a:t>
            </a:r>
          </a:p>
          <a:p>
            <a:r>
              <a:rPr lang="en-US" dirty="0"/>
              <a:t>http://www.mychange4adollar.com/</a:t>
            </a:r>
          </a:p>
          <a:p>
            <a:endParaRPr lang="en-US" dirty="0"/>
          </a:p>
        </p:txBody>
      </p:sp>
    </p:spTree>
    <p:extLst>
      <p:ext uri="{BB962C8B-B14F-4D97-AF65-F5344CB8AC3E}">
        <p14:creationId xmlns:p14="http://schemas.microsoft.com/office/powerpoint/2010/main" val="242861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beyond the Ball</a:t>
            </a:r>
          </a:p>
        </p:txBody>
      </p:sp>
      <p:pic>
        <p:nvPicPr>
          <p:cNvPr id="5" name="Picture Placeholder 4" descr="Basketball players raising hands togethe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half" idx="2"/>
          </p:nvPr>
        </p:nvSpPr>
        <p:spPr/>
        <p:txBody>
          <a:bodyPr/>
          <a:lstStyle/>
          <a:p>
            <a:r>
              <a:rPr lang="en-US" dirty="0"/>
              <a:t>A 501 (c)(3) nonprofit</a:t>
            </a:r>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10058400" cy="1143000"/>
          </a:xfrm>
        </p:spPr>
        <p:txBody>
          <a:bodyPr/>
          <a:lstStyle/>
          <a:p>
            <a:r>
              <a:rPr lang="en-US" dirty="0"/>
              <a:t>Issue</a:t>
            </a:r>
          </a:p>
        </p:txBody>
      </p:sp>
      <p:sp>
        <p:nvSpPr>
          <p:cNvPr id="3" name="Content Placeholder 2"/>
          <p:cNvSpPr>
            <a:spLocks noGrp="1"/>
          </p:cNvSpPr>
          <p:nvPr>
            <p:ph sz="half" idx="4294967295"/>
          </p:nvPr>
        </p:nvSpPr>
        <p:spPr>
          <a:xfrm>
            <a:off x="0" y="1676400"/>
            <a:ext cx="12115800" cy="4343400"/>
          </a:xfrm>
        </p:spPr>
        <p:txBody>
          <a:bodyPr>
            <a:normAutofit fontScale="92500" lnSpcReduction="20000"/>
          </a:bodyPr>
          <a:lstStyle/>
          <a:p>
            <a:r>
              <a:rPr lang="en-US" dirty="0"/>
              <a:t>Financial Literacy with the focus on youth. </a:t>
            </a:r>
          </a:p>
          <a:p>
            <a:r>
              <a:rPr lang="en-US" dirty="0"/>
              <a:t>Understanding of Business and Ethics amongst minorities</a:t>
            </a:r>
          </a:p>
          <a:p>
            <a:r>
              <a:rPr lang="en-US" dirty="0"/>
              <a:t>*Studies show only 17% of students were required to take at least 1 semester of personal finance.</a:t>
            </a:r>
          </a:p>
          <a:p>
            <a:r>
              <a:rPr lang="en-US" dirty="0"/>
              <a:t>**Only 24% of Millennials demonstrate basic financial literacy.</a:t>
            </a:r>
          </a:p>
          <a:p>
            <a:pPr marL="0" indent="0">
              <a:buNone/>
            </a:pPr>
            <a:endParaRPr lang="en-US" sz="2800" dirty="0"/>
          </a:p>
          <a:p>
            <a:pPr marL="0" indent="0">
              <a:buNone/>
            </a:pPr>
            <a:endParaRPr lang="en-US" sz="2800" dirty="0"/>
          </a:p>
          <a:p>
            <a:pPr marL="0" indent="0">
              <a:buNone/>
            </a:pPr>
            <a:endParaRPr lang="en-US" sz="2800" dirty="0"/>
          </a:p>
          <a:p>
            <a:r>
              <a:rPr lang="en-US" sz="1200" dirty="0"/>
              <a:t>*According to the Council for Economic</a:t>
            </a:r>
            <a:r>
              <a:rPr lang="en-US" sz="1000" dirty="0"/>
              <a:t> </a:t>
            </a:r>
            <a:r>
              <a:rPr lang="en-US" sz="1200" dirty="0"/>
              <a:t>Education</a:t>
            </a:r>
          </a:p>
          <a:p>
            <a:r>
              <a:rPr lang="en-US" sz="1200" dirty="0"/>
              <a:t>**National Endowment for Financial Education</a:t>
            </a:r>
          </a:p>
        </p:txBody>
      </p:sp>
    </p:spTree>
    <p:extLst>
      <p:ext uri="{BB962C8B-B14F-4D97-AF65-F5344CB8AC3E}">
        <p14:creationId xmlns:p14="http://schemas.microsoft.com/office/powerpoint/2010/main" val="2598391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058400" cy="1752600"/>
          </a:xfrm>
        </p:spPr>
        <p:txBody>
          <a:bodyPr/>
          <a:lstStyle/>
          <a:p>
            <a:r>
              <a:rPr lang="en-US" dirty="0"/>
              <a:t>Mission</a:t>
            </a:r>
          </a:p>
        </p:txBody>
      </p:sp>
      <p:sp>
        <p:nvSpPr>
          <p:cNvPr id="3" name="Text Placeholder 2"/>
          <p:cNvSpPr>
            <a:spLocks noGrp="1"/>
          </p:cNvSpPr>
          <p:nvPr>
            <p:ph type="body" idx="1"/>
          </p:nvPr>
        </p:nvSpPr>
        <p:spPr>
          <a:xfrm>
            <a:off x="609600" y="2057400"/>
            <a:ext cx="10058400" cy="1905000"/>
          </a:xfrm>
        </p:spPr>
        <p:txBody>
          <a:bodyPr>
            <a:normAutofit/>
          </a:bodyPr>
          <a:lstStyle/>
          <a:p>
            <a:r>
              <a:rPr lang="en-US" sz="1800" dirty="0"/>
              <a:t>Sports Beyond the Balls mission is to combine the basic elements learned in team sport, with both technical, and financial literacy training.  My organization helps teach youth values like, resilience, leadership, accountability, respect, and patience.  We also take time to teach them about technology in business, and financial literacy with our workshops.  This way they not only have fun and build basic development skills, but they also learn important life skills that will be useful in life focusing on financial literacy. </a:t>
            </a:r>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1143000"/>
          </a:xfrm>
        </p:spPr>
        <p:txBody>
          <a:bodyPr anchor="b">
            <a:normAutofit/>
          </a:bodyPr>
          <a:lstStyle/>
          <a:p>
            <a:r>
              <a:rPr lang="en-US" dirty="0"/>
              <a:t>Financial Literacy in the U.S. and America’s youth </a:t>
            </a:r>
          </a:p>
        </p:txBody>
      </p:sp>
      <p:pic>
        <p:nvPicPr>
          <p:cNvPr id="1032" name="Picture 8" descr="Financial literacy across age in the USA. This figure shows the... |  Download Scientific Diagram">
            <a:extLst>
              <a:ext uri="{FF2B5EF4-FFF2-40B4-BE49-F238E27FC236}">
                <a16:creationId xmlns:a16="http://schemas.microsoft.com/office/drawing/2014/main" id="{66D4417A-B712-411A-A50B-FB0DC07361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39837" y="1905000"/>
            <a:ext cx="10058400" cy="369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79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with Caption Layout</a:t>
            </a:r>
          </a:p>
        </p:txBody>
      </p:sp>
      <p:graphicFrame>
        <p:nvGraphicFramePr>
          <p:cNvPr id="10" name="Content Placeholder 9" descr="Clustered column chart showing the values of 3 series for 4 categories"/>
          <p:cNvGraphicFramePr>
            <a:graphicFrameLocks noGrp="1"/>
          </p:cNvGraphicFramePr>
          <p:nvPr>
            <p:ph idx="1"/>
            <p:extLst>
              <p:ext uri="{D42A27DB-BD31-4B8C-83A1-F6EECF244321}">
                <p14:modId xmlns:p14="http://schemas.microsoft.com/office/powerpoint/2010/main" val="3715207479"/>
              </p:ext>
            </p:extLst>
          </p:nvPr>
        </p:nvGraphicFramePr>
        <p:xfrm>
          <a:off x="609600" y="838200"/>
          <a:ext cx="5943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Caption</a:t>
            </a:r>
          </a:p>
        </p:txBody>
      </p:sp>
      <p:pic>
        <p:nvPicPr>
          <p:cNvPr id="2050" name="Picture 2" descr="View the Latest NFEC Advanced Financial Education Test Results">
            <a:extLst>
              <a:ext uri="{FF2B5EF4-FFF2-40B4-BE49-F238E27FC236}">
                <a16:creationId xmlns:a16="http://schemas.microsoft.com/office/drawing/2014/main" id="{385FB13D-B860-4A98-99ED-2CFA94CA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963318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77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he TIAA Institute-GFLEC Personal Finance Index (P-Fin Index) | Global Financial  Literacy Excellence Center (GFLEC)">
            <a:extLst>
              <a:ext uri="{FF2B5EF4-FFF2-40B4-BE49-F238E27FC236}">
                <a16:creationId xmlns:a16="http://schemas.microsoft.com/office/drawing/2014/main" id="{ADE46189-379A-4E77-ABB1-62EE2C55D3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650" y="291942"/>
            <a:ext cx="11950700" cy="6274116"/>
          </a:xfrm>
          <a:prstGeom prst="rect">
            <a:avLst/>
          </a:prstGeom>
          <a:solidFill>
            <a:srgbClr val="FFFFFF"/>
          </a:solidFill>
        </p:spPr>
      </p:pic>
    </p:spTree>
    <p:extLst>
      <p:ext uri="{BB962C8B-B14F-4D97-AF65-F5344CB8AC3E}">
        <p14:creationId xmlns:p14="http://schemas.microsoft.com/office/powerpoint/2010/main" val="307527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Garfield Park Main Office (1</a:t>
            </a:r>
            <a:r>
              <a:rPr lang="en-US" baseline="30000" dirty="0"/>
              <a:t>st</a:t>
            </a:r>
            <a:r>
              <a:rPr lang="en-US" dirty="0"/>
              <a:t> Location)</a:t>
            </a:r>
          </a:p>
        </p:txBody>
      </p:sp>
      <p:sp>
        <p:nvSpPr>
          <p:cNvPr id="3" name="Content Placeholder 2"/>
          <p:cNvSpPr>
            <a:spLocks noGrp="1"/>
          </p:cNvSpPr>
          <p:nvPr>
            <p:ph idx="1"/>
          </p:nvPr>
        </p:nvSpPr>
        <p:spPr>
          <a:xfrm>
            <a:off x="1066800" y="1676400"/>
            <a:ext cx="10058400" cy="4343400"/>
          </a:xfrm>
        </p:spPr>
        <p:txBody>
          <a:bodyPr/>
          <a:lstStyle/>
          <a:p>
            <a:r>
              <a:rPr lang="en-US" dirty="0"/>
              <a:t>Near the United Center and various Chicago Park District Locations.</a:t>
            </a:r>
          </a:p>
          <a:p>
            <a:r>
              <a:rPr lang="en-US" dirty="0"/>
              <a:t>Central to business and Government Sponsors.</a:t>
            </a:r>
          </a:p>
          <a:p>
            <a:r>
              <a:rPr lang="en-US" dirty="0"/>
              <a:t>Optimal Location for the youth that would have interest in the Program.</a:t>
            </a:r>
          </a:p>
          <a:p>
            <a:r>
              <a:rPr lang="en-US" dirty="0"/>
              <a:t>Area with an already established Large Market.</a:t>
            </a:r>
          </a:p>
          <a:p>
            <a:r>
              <a:rPr lang="en-US" dirty="0"/>
              <a:t>Eventual expansion into other large market areas with other sports and financial institutions.</a:t>
            </a: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5943600"/>
          </a:xfrm>
        </p:spPr>
        <p:txBody>
          <a:bodyPr>
            <a:normAutofit/>
          </a:bodyPr>
          <a:lstStyle/>
          <a:p>
            <a:pPr marL="571500" indent="-571500">
              <a:buFont typeface="Arial" panose="020B0604020202020204" pitchFamily="34" charset="0"/>
              <a:buChar char="•"/>
            </a:pPr>
            <a:r>
              <a:rPr lang="en-US" dirty="0"/>
              <a:t>Board of Directors</a:t>
            </a:r>
            <a:br>
              <a:rPr lang="en-US" dirty="0"/>
            </a:br>
            <a:r>
              <a:rPr lang="en-US" sz="2400" dirty="0"/>
              <a:t>Avis Lavelle (president of Board of Commissioners Chicago Park District)</a:t>
            </a:r>
            <a:br>
              <a:rPr lang="en-US" sz="2400" dirty="0"/>
            </a:br>
            <a:r>
              <a:rPr lang="en-US" sz="2400" dirty="0"/>
              <a:t>Jose M. Munoz (Board of Commissioners Chicago Park District)</a:t>
            </a:r>
            <a:br>
              <a:rPr lang="en-US" sz="2400" dirty="0"/>
            </a:br>
            <a:r>
              <a:rPr lang="en-US" sz="2400" dirty="0"/>
              <a:t>John Rogers (Ariel Investment Founder)</a:t>
            </a:r>
            <a:br>
              <a:rPr lang="en-US" sz="2400" dirty="0"/>
            </a:br>
            <a:r>
              <a:rPr lang="en-US" sz="2400" dirty="0"/>
              <a:t>Mark Levitt (Sr. Director  of Business Development- Chicago BULLS</a:t>
            </a:r>
            <a:br>
              <a:rPr lang="en-US" sz="2400" dirty="0"/>
            </a:br>
            <a:r>
              <a:rPr lang="en-US" sz="2400" dirty="0"/>
              <a:t>Kati Nelson (Youth Marketing Manager- Chicago BULLS)</a:t>
            </a:r>
            <a:br>
              <a:rPr lang="en-US" sz="2400" dirty="0"/>
            </a:br>
            <a:r>
              <a:rPr lang="en-US" sz="2400" dirty="0"/>
              <a:t>Steven D. Black (Co-CEO, Bregal Investments, inc.)</a:t>
            </a:r>
            <a:br>
              <a:rPr lang="en-US" sz="3200" dirty="0"/>
            </a:br>
            <a:br>
              <a:rPr lang="en-US" sz="3200" dirty="0"/>
            </a:br>
            <a:r>
              <a:rPr lang="en-US" sz="3200" dirty="0"/>
              <a:t>Celebrity Spokespeople</a:t>
            </a:r>
            <a:br>
              <a:rPr lang="en-US" sz="3200" dirty="0"/>
            </a:br>
            <a:r>
              <a:rPr lang="en-US" sz="2400" dirty="0"/>
              <a:t>Dwyane Wade</a:t>
            </a:r>
            <a:br>
              <a:rPr lang="en-US" sz="2400" dirty="0"/>
            </a:br>
            <a:r>
              <a:rPr lang="en-US" sz="2400" dirty="0"/>
              <a:t>Derrick Rose</a:t>
            </a:r>
            <a:br>
              <a:rPr lang="en-US" sz="2400" dirty="0"/>
            </a:br>
            <a:br>
              <a:rPr lang="en-US" sz="2400" dirty="0"/>
            </a:br>
            <a:br>
              <a:rPr lang="en-US" dirty="0"/>
            </a:br>
            <a:br>
              <a:rPr lang="en-US" dirty="0"/>
            </a:br>
            <a:endParaRPr lang="en-US" dirty="0"/>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09008BC685FC4EB134CBAF81571083" ma:contentTypeVersion="7" ma:contentTypeDescription="Create a new document." ma:contentTypeScope="" ma:versionID="41036f8e19b652a13a60aaaa3ef1db2a">
  <xsd:schema xmlns:xsd="http://www.w3.org/2001/XMLSchema" xmlns:xs="http://www.w3.org/2001/XMLSchema" xmlns:p="http://schemas.microsoft.com/office/2006/metadata/properties" xmlns:ns3="7fd43c82-a243-48d1-b472-b8c1827cbe97" targetNamespace="http://schemas.microsoft.com/office/2006/metadata/properties" ma:root="true" ma:fieldsID="a8593f11f9fca230fe32fa3b61292741" ns3:_="">
    <xsd:import namespace="7fd43c82-a243-48d1-b472-b8c1827cbe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43c82-a243-48d1-b472-b8c1827cb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D5822-450B-4D5B-AA72-D5C331AE5870}">
  <ds:schemaRefs>
    <ds:schemaRef ds:uri="http://schemas.microsoft.com/sharepoint/v3/contenttype/forms"/>
  </ds:schemaRefs>
</ds:datastoreItem>
</file>

<file path=customXml/itemProps2.xml><?xml version="1.0" encoding="utf-8"?>
<ds:datastoreItem xmlns:ds="http://schemas.openxmlformats.org/officeDocument/2006/customXml" ds:itemID="{70201C2D-93CC-4D07-9AD0-02E7C3AB4609}">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7fd43c82-a243-48d1-b472-b8c1827cbe97"/>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41AC4EA2-FDE6-44F0-AE9F-AF7143C10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d43c82-a243-48d1-b472-b8c1827cb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1716</TotalTime>
  <Words>413</Words>
  <Application>Microsoft Office PowerPoint</Application>
  <PresentationFormat>Widescreen</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Basketball 16x9</vt:lpstr>
      <vt:lpstr>Michael Williams </vt:lpstr>
      <vt:lpstr>Sports beyond the Ball</vt:lpstr>
      <vt:lpstr>Issue</vt:lpstr>
      <vt:lpstr>Mission</vt:lpstr>
      <vt:lpstr>Financial Literacy in the U.S. and America’s youth </vt:lpstr>
      <vt:lpstr>Content with Caption Layout</vt:lpstr>
      <vt:lpstr>PowerPoint Presentation</vt:lpstr>
      <vt:lpstr>Garfield Park Main Office (1st Location)</vt:lpstr>
      <vt:lpstr>Board of Directors Avis Lavelle (president of Board of Commissioners Chicago Park District) Jose M. Munoz (Board of Commissioners Chicago Park District) John Rogers (Ariel Investment Founder) Mark Levitt (Sr. Director  of Business Development- Chicago BULLS Kati Nelson (Youth Marketing Manager- Chicago BULLS) Steven D. Black (Co-CEO, Bregal Investments, inc.)  Celebrity Spokespeople Dwyane Wade Derrick Rose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Williams</dc:title>
  <dc:creator>Michael Williams</dc:creator>
  <cp:lastModifiedBy>Michael Williams</cp:lastModifiedBy>
  <cp:revision>19</cp:revision>
  <dcterms:created xsi:type="dcterms:W3CDTF">2021-06-06T00:48:51Z</dcterms:created>
  <dcterms:modified xsi:type="dcterms:W3CDTF">2021-06-07T17:58:30Z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0x0101007009008BC685FC4EB134CBAF81571083</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