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56" r:id="rId3"/>
    <p:sldId id="257" r:id="rId4"/>
    <p:sldId id="258" r:id="rId5"/>
    <p:sldId id="269" r:id="rId6"/>
    <p:sldId id="259" r:id="rId7"/>
    <p:sldId id="261" r:id="rId8"/>
    <p:sldId id="262" r:id="rId9"/>
    <p:sldId id="263" r:id="rId10"/>
    <p:sldId id="265" r:id="rId11"/>
    <p:sldId id="264"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web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438912" y="-475488"/>
            <a:ext cx="9582912" cy="5614416"/>
          </a:xfrm>
        </p:spPr>
        <p:txBody>
          <a:bodyPr>
            <a:noAutofit/>
          </a:bodyPr>
          <a:lstStyle/>
          <a:p>
            <a:pPr algn="l"/>
            <a:r>
              <a:rPr lang="en-US" dirty="0">
                <a:solidFill>
                  <a:srgbClr val="FFFFFF"/>
                </a:solidFill>
              </a:rPr>
              <a:t>Name:- Jamal Hussain</a:t>
            </a:r>
            <a:br>
              <a:rPr lang="en-US" dirty="0">
                <a:solidFill>
                  <a:srgbClr val="FFFFFF"/>
                </a:solidFill>
              </a:rPr>
            </a:br>
            <a:r>
              <a:rPr lang="en-US" dirty="0">
                <a:solidFill>
                  <a:srgbClr val="FFFFFF"/>
                </a:solidFill>
              </a:rPr>
              <a:t>Cycle:- 48</a:t>
            </a:r>
            <a:br>
              <a:rPr lang="en-US" dirty="0">
                <a:solidFill>
                  <a:srgbClr val="FFFFFF"/>
                </a:solidFill>
              </a:rPr>
            </a:br>
            <a:r>
              <a:rPr lang="en-US" dirty="0">
                <a:solidFill>
                  <a:srgbClr val="FFFFFF"/>
                </a:solidFill>
              </a:rPr>
              <a:t>Organization Name:- Nature Needs Care</a:t>
            </a:r>
            <a:br>
              <a:rPr lang="en-US" dirty="0">
                <a:solidFill>
                  <a:srgbClr val="FFFFFF"/>
                </a:solidFill>
              </a:rPr>
            </a:br>
            <a:r>
              <a:rPr lang="en-US" dirty="0">
                <a:solidFill>
                  <a:srgbClr val="FFFFFF"/>
                </a:solidFill>
              </a:rPr>
              <a:t>Location:- Lombard Illinois</a:t>
            </a:r>
          </a:p>
        </p:txBody>
      </p:sp>
    </p:spTree>
    <p:extLst>
      <p:ext uri="{BB962C8B-B14F-4D97-AF65-F5344CB8AC3E}">
        <p14:creationId xmlns:p14="http://schemas.microsoft.com/office/powerpoint/2010/main" val="45484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840510" y="2733709"/>
            <a:ext cx="7657792" cy="1373070"/>
          </a:xfrm>
        </p:spPr>
        <p:txBody>
          <a:bodyPr>
            <a:normAutofit/>
          </a:bodyPr>
          <a:lstStyle/>
          <a:p>
            <a:r>
              <a:rPr lang="en-US" dirty="0">
                <a:solidFill>
                  <a:srgbClr val="FFFFFF"/>
                </a:solidFill>
              </a:rPr>
              <a:t>Deforesting</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1194149" y="4394039"/>
            <a:ext cx="7304152" cy="1117687"/>
          </a:xfrm>
        </p:spPr>
        <p:txBody>
          <a:bodyPr>
            <a:normAutofit/>
          </a:bodyPr>
          <a:lstStyle/>
          <a:p>
            <a:endParaRPr lang="en-US" dirty="0"/>
          </a:p>
        </p:txBody>
      </p:sp>
      <p:pic>
        <p:nvPicPr>
          <p:cNvPr id="5" name="Picture 4">
            <a:extLst>
              <a:ext uri="{FF2B5EF4-FFF2-40B4-BE49-F238E27FC236}">
                <a16:creationId xmlns:a16="http://schemas.microsoft.com/office/drawing/2014/main" id="{FFB929C7-B3C3-4F6E-AF2E-D78C65A66689}"/>
              </a:ext>
            </a:extLst>
          </p:cNvPr>
          <p:cNvPicPr>
            <a:picLocks noChangeAspect="1"/>
          </p:cNvPicPr>
          <p:nvPr/>
        </p:nvPicPr>
        <p:blipFill>
          <a:blip r:embed="rId2"/>
          <a:stretch>
            <a:fillRect/>
          </a:stretch>
        </p:blipFill>
        <p:spPr>
          <a:xfrm>
            <a:off x="1377244" y="0"/>
            <a:ext cx="8726312" cy="6858000"/>
          </a:xfrm>
          <a:prstGeom prst="rect">
            <a:avLst/>
          </a:prstGeom>
        </p:spPr>
      </p:pic>
    </p:spTree>
    <p:extLst>
      <p:ext uri="{BB962C8B-B14F-4D97-AF65-F5344CB8AC3E}">
        <p14:creationId xmlns:p14="http://schemas.microsoft.com/office/powerpoint/2010/main" val="296853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840510" y="2733709"/>
            <a:ext cx="8080466" cy="1373070"/>
          </a:xfrm>
        </p:spPr>
        <p:txBody>
          <a:bodyPr>
            <a:normAutofit fontScale="90000"/>
          </a:bodyPr>
          <a:lstStyle/>
          <a:p>
            <a:pPr algn="l"/>
            <a:r>
              <a:rPr lang="en-US" dirty="0"/>
              <a:t>Nonprofit organizations working on climate change</a:t>
            </a:r>
            <a:endParaRPr lang="en-US" dirty="0">
              <a:solidFill>
                <a:srgbClr val="FFFFFF"/>
              </a:solidFill>
            </a:endParaRP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1194149" y="4394039"/>
            <a:ext cx="7304152" cy="1117687"/>
          </a:xfrm>
        </p:spPr>
        <p:txBody>
          <a:bodyPr>
            <a:normAutofit lnSpcReduction="10000"/>
          </a:bodyPr>
          <a:lstStyle/>
          <a:p>
            <a:pPr marL="457200" indent="-457200" algn="l">
              <a:buFont typeface="+mj-lt"/>
              <a:buAutoNum type="arabicPeriod"/>
            </a:pPr>
            <a:r>
              <a:rPr lang="en-US" dirty="0"/>
              <a:t>Greenpeace USA</a:t>
            </a:r>
          </a:p>
          <a:p>
            <a:pPr marL="457200" indent="-457200" algn="l">
              <a:buFont typeface="+mj-lt"/>
              <a:buAutoNum type="arabicPeriod"/>
            </a:pPr>
            <a:r>
              <a:rPr lang="en-US" dirty="0"/>
              <a:t>Climate solutions</a:t>
            </a:r>
          </a:p>
          <a:p>
            <a:pPr marL="457200" indent="-457200" algn="l">
              <a:buFont typeface="+mj-lt"/>
              <a:buAutoNum type="arabicPeriod"/>
            </a:pPr>
            <a:r>
              <a:rPr lang="en-US" dirty="0"/>
              <a:t>Earth justice </a:t>
            </a:r>
          </a:p>
          <a:p>
            <a:pPr marL="457200" indent="-457200" algn="l">
              <a:buFont typeface="+mj-lt"/>
              <a:buAutoNum type="arabicPeriod"/>
            </a:pPr>
            <a:endParaRPr lang="en-US" dirty="0"/>
          </a:p>
        </p:txBody>
      </p:sp>
    </p:spTree>
    <p:extLst>
      <p:ext uri="{BB962C8B-B14F-4D97-AF65-F5344CB8AC3E}">
        <p14:creationId xmlns:p14="http://schemas.microsoft.com/office/powerpoint/2010/main" val="384854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title"/>
          </p:nvPr>
        </p:nvSpPr>
        <p:spPr/>
        <p:txBody>
          <a:bodyPr>
            <a:normAutofit/>
          </a:bodyPr>
          <a:lstStyle/>
          <a:p>
            <a:pPr algn="just"/>
            <a:r>
              <a:rPr lang="en-US" sz="2800" dirty="0">
                <a:solidFill>
                  <a:srgbClr val="FFFFFF"/>
                </a:solidFill>
              </a:rPr>
              <a:t>Thank you for taking care of the house where we all live</a:t>
            </a:r>
          </a:p>
        </p:txBody>
      </p:sp>
      <p:pic>
        <p:nvPicPr>
          <p:cNvPr id="5" name="Picture 4">
            <a:extLst>
              <a:ext uri="{FF2B5EF4-FFF2-40B4-BE49-F238E27FC236}">
                <a16:creationId xmlns:a16="http://schemas.microsoft.com/office/drawing/2014/main" id="{59806B00-8CB3-4024-8029-EE4D2E2F35C0}"/>
              </a:ext>
            </a:extLst>
          </p:cNvPr>
          <p:cNvPicPr>
            <a:picLocks noChangeAspect="1"/>
          </p:cNvPicPr>
          <p:nvPr/>
        </p:nvPicPr>
        <p:blipFill>
          <a:blip r:embed="rId2"/>
          <a:stretch>
            <a:fillRect/>
          </a:stretch>
        </p:blipFill>
        <p:spPr>
          <a:xfrm>
            <a:off x="6177776" y="1973766"/>
            <a:ext cx="6014224" cy="4939990"/>
          </a:xfrm>
          <a:prstGeom prst="rect">
            <a:avLst/>
          </a:prstGeom>
        </p:spPr>
      </p:pic>
      <p:pic>
        <p:nvPicPr>
          <p:cNvPr id="17" name="Picture 16" descr="A group of hands holding soil&#10;&#10;Description automatically generated with low confidence">
            <a:extLst>
              <a:ext uri="{FF2B5EF4-FFF2-40B4-BE49-F238E27FC236}">
                <a16:creationId xmlns:a16="http://schemas.microsoft.com/office/drawing/2014/main" id="{91E7FC00-FA27-4650-ACFC-5FF31A2A9FEF}"/>
              </a:ext>
            </a:extLst>
          </p:cNvPr>
          <p:cNvPicPr>
            <a:picLocks noChangeAspect="1"/>
          </p:cNvPicPr>
          <p:nvPr/>
        </p:nvPicPr>
        <p:blipFill>
          <a:blip r:embed="rId3"/>
          <a:stretch>
            <a:fillRect/>
          </a:stretch>
        </p:blipFill>
        <p:spPr>
          <a:xfrm>
            <a:off x="1" y="1973766"/>
            <a:ext cx="6014224" cy="5391545"/>
          </a:xfrm>
          <a:prstGeom prst="rect">
            <a:avLst/>
          </a:prstGeom>
        </p:spPr>
      </p:pic>
    </p:spTree>
    <p:extLst>
      <p:ext uri="{BB962C8B-B14F-4D97-AF65-F5344CB8AC3E}">
        <p14:creationId xmlns:p14="http://schemas.microsoft.com/office/powerpoint/2010/main" val="131569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p:txBody>
          <a:bodyPr/>
          <a:lstStyle/>
          <a:p>
            <a:r>
              <a:rPr lang="en-US" dirty="0"/>
              <a:t>Nature needs care</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680322" y="4394039"/>
            <a:ext cx="9835278" cy="1695865"/>
          </a:xfrm>
        </p:spPr>
        <p:txBody>
          <a:bodyPr>
            <a:noAutofit/>
          </a:bodyPr>
          <a:lstStyle/>
          <a:p>
            <a:pPr marL="342900" indent="-342900" algn="l">
              <a:buFont typeface="Wingdings" panose="05000000000000000000" pitchFamily="2" charset="2"/>
              <a:buChar char="Ø"/>
            </a:pPr>
            <a:r>
              <a:rPr lang="en-US" sz="3600" dirty="0"/>
              <a:t>Let’s not use plastic. </a:t>
            </a:r>
          </a:p>
          <a:p>
            <a:pPr marL="342900" indent="-342900" algn="l">
              <a:buFont typeface="Wingdings" panose="05000000000000000000" pitchFamily="2" charset="2"/>
              <a:buChar char="Ø"/>
            </a:pPr>
            <a:r>
              <a:rPr lang="en-US" sz="3600" dirty="0"/>
              <a:t>Let’s plant more trees and stop deforesting.</a:t>
            </a:r>
          </a:p>
        </p:txBody>
      </p:sp>
    </p:spTree>
    <p:extLst>
      <p:ext uri="{BB962C8B-B14F-4D97-AF65-F5344CB8AC3E}">
        <p14:creationId xmlns:p14="http://schemas.microsoft.com/office/powerpoint/2010/main" val="33188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4" name="Rectangle 13">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680322" y="2063262"/>
            <a:ext cx="3739278" cy="2661138"/>
          </a:xfrm>
        </p:spPr>
        <p:txBody>
          <a:bodyPr anchor="ctr">
            <a:normAutofit/>
          </a:bodyPr>
          <a:lstStyle/>
          <a:p>
            <a:r>
              <a:rPr lang="en-US" dirty="0"/>
              <a:t>Plastic Use</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111513" y="5101298"/>
            <a:ext cx="4308088" cy="1500224"/>
          </a:xfrm>
        </p:spPr>
        <p:txBody>
          <a:bodyPr>
            <a:normAutofit/>
          </a:bodyPr>
          <a:lstStyle/>
          <a:p>
            <a:pPr marL="342900" indent="-342900" algn="l">
              <a:buFont typeface="Wingdings" panose="05000000000000000000" pitchFamily="2" charset="2"/>
              <a:buChar char="Ø"/>
            </a:pPr>
            <a:r>
              <a:rPr lang="en-US" b="0" i="0" dirty="0">
                <a:solidFill>
                  <a:srgbClr val="202124"/>
                </a:solidFill>
                <a:effectLst/>
                <a:latin typeface="Roboto" panose="02000000000000000000" pitchFamily="2" charset="0"/>
              </a:rPr>
              <a:t>Normally, </a:t>
            </a:r>
            <a:r>
              <a:rPr lang="en-US" b="1" i="0" dirty="0">
                <a:solidFill>
                  <a:srgbClr val="202124"/>
                </a:solidFill>
                <a:effectLst/>
                <a:latin typeface="Roboto" panose="02000000000000000000" pitchFamily="2" charset="0"/>
              </a:rPr>
              <a:t>plastic</a:t>
            </a:r>
            <a:r>
              <a:rPr lang="en-US" b="0" i="0" dirty="0">
                <a:solidFill>
                  <a:srgbClr val="202124"/>
                </a:solidFill>
                <a:effectLst/>
                <a:latin typeface="Roboto" panose="02000000000000000000" pitchFamily="2" charset="0"/>
              </a:rPr>
              <a:t> items take up to 1000 </a:t>
            </a:r>
            <a:r>
              <a:rPr lang="en-US" b="1" i="0" dirty="0">
                <a:solidFill>
                  <a:srgbClr val="202124"/>
                </a:solidFill>
                <a:effectLst/>
                <a:latin typeface="Roboto" panose="02000000000000000000" pitchFamily="2" charset="0"/>
              </a:rPr>
              <a:t>years</a:t>
            </a:r>
            <a:r>
              <a:rPr lang="en-US" b="0" i="0" dirty="0">
                <a:solidFill>
                  <a:srgbClr val="202124"/>
                </a:solidFill>
                <a:effectLst/>
                <a:latin typeface="Roboto" panose="02000000000000000000" pitchFamily="2" charset="0"/>
              </a:rPr>
              <a:t> to </a:t>
            </a:r>
            <a:r>
              <a:rPr lang="en-US" b="1" i="0" dirty="0">
                <a:solidFill>
                  <a:srgbClr val="202124"/>
                </a:solidFill>
                <a:effectLst/>
                <a:latin typeface="Roboto" panose="02000000000000000000" pitchFamily="2" charset="0"/>
              </a:rPr>
              <a:t>decompose</a:t>
            </a:r>
            <a:r>
              <a:rPr lang="en-US" b="0" i="0" dirty="0">
                <a:solidFill>
                  <a:srgbClr val="202124"/>
                </a:solidFill>
                <a:effectLst/>
                <a:latin typeface="Roboto" panose="02000000000000000000" pitchFamily="2" charset="0"/>
              </a:rPr>
              <a:t> in landfills.</a:t>
            </a:r>
          </a:p>
          <a:p>
            <a:pPr marL="342900" indent="-342900" algn="l">
              <a:buFont typeface="Wingdings" panose="05000000000000000000" pitchFamily="2" charset="2"/>
              <a:buChar char="Ø"/>
            </a:pPr>
            <a:r>
              <a:rPr lang="en-US" b="0" i="0" dirty="0">
                <a:solidFill>
                  <a:srgbClr val="202124"/>
                </a:solidFill>
                <a:effectLst/>
                <a:latin typeface="Roboto" panose="02000000000000000000" pitchFamily="2" charset="0"/>
              </a:rPr>
              <a:t> </a:t>
            </a:r>
            <a:r>
              <a:rPr lang="en-US" b="1" i="0" dirty="0">
                <a:solidFill>
                  <a:srgbClr val="202124"/>
                </a:solidFill>
                <a:effectLst/>
                <a:latin typeface="Roboto" panose="02000000000000000000" pitchFamily="2" charset="0"/>
              </a:rPr>
              <a:t>plastic</a:t>
            </a:r>
            <a:r>
              <a:rPr lang="en-US" b="0" i="0" dirty="0">
                <a:solidFill>
                  <a:srgbClr val="202124"/>
                </a:solidFill>
                <a:effectLst/>
                <a:latin typeface="Roboto" panose="02000000000000000000" pitchFamily="2" charset="0"/>
              </a:rPr>
              <a:t> bottles take 450 </a:t>
            </a:r>
            <a:r>
              <a:rPr lang="en-US" b="1" i="0" dirty="0">
                <a:solidFill>
                  <a:srgbClr val="202124"/>
                </a:solidFill>
                <a:effectLst/>
                <a:latin typeface="Roboto" panose="02000000000000000000" pitchFamily="2" charset="0"/>
              </a:rPr>
              <a:t>years</a:t>
            </a:r>
            <a:r>
              <a:rPr lang="en-US" b="0" i="0" dirty="0">
                <a:solidFill>
                  <a:srgbClr val="202124"/>
                </a:solidFill>
                <a:effectLst/>
                <a:latin typeface="Roboto" panose="02000000000000000000" pitchFamily="2" charset="0"/>
              </a:rPr>
              <a:t>.</a:t>
            </a:r>
          </a:p>
          <a:p>
            <a:pPr marL="342900" indent="-342900">
              <a:buFont typeface="Wingdings" panose="05000000000000000000" pitchFamily="2" charset="2"/>
              <a:buChar char="Ø"/>
            </a:pPr>
            <a:endParaRPr lang="en-US" dirty="0"/>
          </a:p>
        </p:txBody>
      </p:sp>
      <p:pic>
        <p:nvPicPr>
          <p:cNvPr id="5" name="Picture 4" descr="A picture containing outdoor, sky, water, nature&#10;&#10;Description automatically generated">
            <a:extLst>
              <a:ext uri="{FF2B5EF4-FFF2-40B4-BE49-F238E27FC236}">
                <a16:creationId xmlns:a16="http://schemas.microsoft.com/office/drawing/2014/main" id="{56D0EDC8-498B-4965-A40D-76AF67848FA5}"/>
              </a:ext>
            </a:extLst>
          </p:cNvPr>
          <p:cNvPicPr>
            <a:picLocks noChangeAspect="1"/>
          </p:cNvPicPr>
          <p:nvPr/>
        </p:nvPicPr>
        <p:blipFill>
          <a:blip r:embed="rId4"/>
          <a:stretch>
            <a:fillRect/>
          </a:stretch>
        </p:blipFill>
        <p:spPr>
          <a:xfrm>
            <a:off x="5189493" y="8207"/>
            <a:ext cx="6999331" cy="684158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8034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26" name="Rectangle 13">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690908" y="4710483"/>
            <a:ext cx="8133478" cy="940240"/>
          </a:xfrm>
        </p:spPr>
        <p:txBody>
          <a:bodyPr>
            <a:normAutofit fontScale="90000"/>
          </a:bodyPr>
          <a:lstStyle/>
          <a:p>
            <a:r>
              <a:rPr lang="en-US" sz="4800" dirty="0"/>
              <a:t>Most use of plastic worldwide</a:t>
            </a:r>
          </a:p>
        </p:txBody>
      </p:sp>
      <p:pic>
        <p:nvPicPr>
          <p:cNvPr id="5" name="Picture 4" descr="Chart&#10;&#10;Description automatically generated">
            <a:extLst>
              <a:ext uri="{FF2B5EF4-FFF2-40B4-BE49-F238E27FC236}">
                <a16:creationId xmlns:a16="http://schemas.microsoft.com/office/drawing/2014/main" id="{1F2BB790-1D49-47E0-B036-C09FBF670549}"/>
              </a:ext>
            </a:extLst>
          </p:cNvPr>
          <p:cNvPicPr>
            <a:picLocks noChangeAspect="1"/>
          </p:cNvPicPr>
          <p:nvPr/>
        </p:nvPicPr>
        <p:blipFill>
          <a:blip r:embed="rId3"/>
          <a:stretch>
            <a:fillRect/>
          </a:stretch>
        </p:blipFill>
        <p:spPr>
          <a:xfrm>
            <a:off x="1805652" y="301187"/>
            <a:ext cx="7986532" cy="4031983"/>
          </a:xfrm>
          <a:prstGeom prst="rect">
            <a:avLst/>
          </a:prstGeom>
          <a:ln>
            <a:noFill/>
          </a:ln>
          <a:effectLst>
            <a:outerShdw blurRad="76200" dist="63500" dir="5040000" algn="tl" rotWithShape="0">
              <a:srgbClr val="000000">
                <a:alpha val="41000"/>
              </a:srgbClr>
            </a:outerShdw>
          </a:effectLst>
        </p:spPr>
      </p:pic>
      <p:sp>
        <p:nvSpPr>
          <p:cNvPr id="27" name="Rectangle 15">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7">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83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602765" y="2558858"/>
            <a:ext cx="7657792" cy="1373070"/>
          </a:xfrm>
        </p:spPr>
        <p:txBody>
          <a:bodyPr>
            <a:normAutofit/>
          </a:bodyPr>
          <a:lstStyle/>
          <a:p>
            <a:pPr algn="ctr"/>
            <a:r>
              <a:rPr lang="en-US" dirty="0">
                <a:solidFill>
                  <a:srgbClr val="FFFFFF"/>
                </a:solidFill>
              </a:rPr>
              <a:t>Deforesting</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0" y="4138656"/>
            <a:ext cx="12192000" cy="3269849"/>
          </a:xfrm>
        </p:spPr>
        <p:txBody>
          <a:bodyPr>
            <a:noAutofit/>
          </a:bodyPr>
          <a:lstStyle/>
          <a:p>
            <a:pPr algn="l"/>
            <a:r>
              <a:rPr lang="en-US" sz="4000" b="0" i="0" dirty="0">
                <a:solidFill>
                  <a:srgbClr val="202124"/>
                </a:solidFill>
                <a:effectLst/>
                <a:latin typeface="Roboto" panose="02000000000000000000" pitchFamily="2" charset="0"/>
              </a:rPr>
              <a:t>The leading cause of extinction on the planet... On top of that, the capacity of forests to pull greenhouse gases from the atmosphere is lost as forests are cut. Forest loss contributes about 15-20% of all annual greenhouse gas emissions.</a:t>
            </a:r>
            <a:endParaRPr lang="en-US" sz="4000" dirty="0"/>
          </a:p>
        </p:txBody>
      </p:sp>
    </p:spTree>
    <p:extLst>
      <p:ext uri="{BB962C8B-B14F-4D97-AF65-F5344CB8AC3E}">
        <p14:creationId xmlns:p14="http://schemas.microsoft.com/office/powerpoint/2010/main" val="424035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3" name="Picture 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Picture 3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5" name="Picture 3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6" name="Rectangle 3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3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8" name="Group 4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2" name="Rectangle 4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4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icture containing sky, outdoor, grass, nature&#10;&#10;Description automatically generated">
            <a:extLst>
              <a:ext uri="{FF2B5EF4-FFF2-40B4-BE49-F238E27FC236}">
                <a16:creationId xmlns:a16="http://schemas.microsoft.com/office/drawing/2014/main" id="{B264A820-70EA-4164-AC48-C3565B40B889}"/>
              </a:ext>
            </a:extLst>
          </p:cNvPr>
          <p:cNvPicPr>
            <a:picLocks noChangeAspect="1"/>
          </p:cNvPicPr>
          <p:nvPr/>
        </p:nvPicPr>
        <p:blipFill rotWithShape="1">
          <a:blip r:embed="rId5"/>
          <a:srcRect l="11916" r="26119" b="-2"/>
          <a:stretch/>
        </p:blipFill>
        <p:spPr>
          <a:xfrm>
            <a:off x="4636008" y="10"/>
            <a:ext cx="7552815" cy="6856310"/>
          </a:xfrm>
          <a:prstGeom prst="rect">
            <a:avLst/>
          </a:prstGeom>
          <a:ln>
            <a:noFill/>
          </a:ln>
          <a:effectLst/>
        </p:spPr>
      </p:pic>
      <p:sp>
        <p:nvSpPr>
          <p:cNvPr id="60" name="Rectangle 4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680321" y="753228"/>
            <a:ext cx="4338245" cy="1080938"/>
          </a:xfrm>
        </p:spPr>
        <p:txBody>
          <a:bodyPr vert="horz" lIns="91440" tIns="45720" rIns="91440" bIns="45720" rtlCol="0" anchor="ctr">
            <a:normAutofit/>
          </a:bodyPr>
          <a:lstStyle/>
          <a:p>
            <a:pPr algn="l"/>
            <a:r>
              <a:rPr lang="en-US" sz="3200" dirty="0"/>
              <a:t>Affects of deforestation</a:t>
            </a:r>
          </a:p>
        </p:txBody>
      </p:sp>
      <p:pic>
        <p:nvPicPr>
          <p:cNvPr id="61" name="Picture 4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680322" y="2336873"/>
            <a:ext cx="3581635" cy="3599316"/>
          </a:xfrm>
        </p:spPr>
        <p:txBody>
          <a:bodyPr vert="horz" lIns="91440" tIns="45720" rIns="91440" bIns="45720" rtlCol="0">
            <a:normAutofit/>
          </a:bodyPr>
          <a:lstStyle/>
          <a:p>
            <a:pPr marL="342900" indent="-228600" algn="l">
              <a:buFont typeface="Arial" panose="020B0604020202020204" pitchFamily="34" charset="0"/>
              <a:buChar char="•"/>
            </a:pPr>
            <a:r>
              <a:rPr lang="en-US" sz="1600" b="0" i="0" dirty="0">
                <a:effectLst/>
              </a:rPr>
              <a:t>Climate change and imbalance</a:t>
            </a:r>
          </a:p>
          <a:p>
            <a:pPr marL="342900" indent="-228600" algn="l">
              <a:buFont typeface="Arial" panose="020B0604020202020204" pitchFamily="34" charset="0"/>
              <a:buChar char="•"/>
            </a:pPr>
            <a:r>
              <a:rPr lang="en-US" sz="1600" b="0" i="0" dirty="0">
                <a:effectLst/>
              </a:rPr>
              <a:t>Health issues</a:t>
            </a:r>
          </a:p>
          <a:p>
            <a:pPr marL="342900" indent="-228600" algn="l">
              <a:buFont typeface="Arial" panose="020B0604020202020204" pitchFamily="34" charset="0"/>
              <a:buChar char="•"/>
            </a:pPr>
            <a:r>
              <a:rPr lang="en-US" sz="1600" b="0" i="0" dirty="0">
                <a:effectLst/>
              </a:rPr>
              <a:t>Wildlife Extinction &amp; Habitat Loss</a:t>
            </a:r>
          </a:p>
          <a:p>
            <a:pPr marL="342900" indent="-228600" algn="l">
              <a:buFont typeface="Arial" panose="020B0604020202020204" pitchFamily="34" charset="0"/>
              <a:buChar char="•"/>
            </a:pPr>
            <a:r>
              <a:rPr lang="en-US" sz="1600" b="0" i="0" dirty="0">
                <a:effectLst/>
              </a:rPr>
              <a:t>Soil Erosion</a:t>
            </a:r>
            <a:endParaRPr lang="en-US" sz="1600" dirty="0"/>
          </a:p>
          <a:p>
            <a:pPr marL="342900" indent="-228600" algn="l">
              <a:buFont typeface="Arial" panose="020B0604020202020204" pitchFamily="34" charset="0"/>
              <a:buChar char="•"/>
            </a:pPr>
            <a:r>
              <a:rPr lang="en-US" sz="1600" b="0" i="0" dirty="0">
                <a:effectLst/>
              </a:rPr>
              <a:t>Increase in Greenhouse Gas Emissions</a:t>
            </a:r>
          </a:p>
          <a:p>
            <a:pPr marL="342900" indent="-228600" algn="l">
              <a:buFont typeface="Arial" panose="020B0604020202020204" pitchFamily="34" charset="0"/>
              <a:buChar char="•"/>
            </a:pPr>
            <a:r>
              <a:rPr lang="en-US" sz="1600" b="0" i="0" dirty="0">
                <a:effectLst/>
              </a:rPr>
              <a:t>Increase in Global Warming</a:t>
            </a:r>
          </a:p>
          <a:p>
            <a:pPr marL="342900" indent="-228600" algn="l">
              <a:buFont typeface="Arial" panose="020B0604020202020204" pitchFamily="34" charset="0"/>
              <a:buChar char="•"/>
            </a:pPr>
            <a:endParaRPr lang="en-US" sz="1600" dirty="0"/>
          </a:p>
        </p:txBody>
      </p:sp>
    </p:spTree>
    <p:extLst>
      <p:ext uri="{BB962C8B-B14F-4D97-AF65-F5344CB8AC3E}">
        <p14:creationId xmlns:p14="http://schemas.microsoft.com/office/powerpoint/2010/main" val="341440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4" name="Rectangle 13">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200722" y="2063262"/>
            <a:ext cx="4218878" cy="2661138"/>
          </a:xfrm>
        </p:spPr>
        <p:txBody>
          <a:bodyPr anchor="ctr">
            <a:normAutofit/>
          </a:bodyPr>
          <a:lstStyle/>
          <a:p>
            <a:pPr algn="l"/>
            <a:r>
              <a:rPr lang="en-US" sz="3600" dirty="0"/>
              <a:t>Before vs present view of forest</a:t>
            </a:r>
          </a:p>
        </p:txBody>
      </p:sp>
      <p:pic>
        <p:nvPicPr>
          <p:cNvPr id="5" name="Picture 4" descr="Map&#10;&#10;Description automatically generated">
            <a:extLst>
              <a:ext uri="{FF2B5EF4-FFF2-40B4-BE49-F238E27FC236}">
                <a16:creationId xmlns:a16="http://schemas.microsoft.com/office/drawing/2014/main" id="{77C6DCC3-0C29-4F0A-8135-2305801B2360}"/>
              </a:ext>
            </a:extLst>
          </p:cNvPr>
          <p:cNvPicPr>
            <a:picLocks noChangeAspect="1"/>
          </p:cNvPicPr>
          <p:nvPr/>
        </p:nvPicPr>
        <p:blipFill>
          <a:blip r:embed="rId4"/>
          <a:stretch>
            <a:fillRect/>
          </a:stretch>
        </p:blipFill>
        <p:spPr>
          <a:xfrm>
            <a:off x="5099922" y="8207"/>
            <a:ext cx="7097549" cy="684158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1657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840510" y="2733709"/>
            <a:ext cx="7657792" cy="1373070"/>
          </a:xfrm>
        </p:spPr>
        <p:txBody>
          <a:bodyPr>
            <a:normAutofit/>
          </a:bodyPr>
          <a:lstStyle/>
          <a:p>
            <a:pPr algn="l"/>
            <a:r>
              <a:rPr lang="en-US" dirty="0">
                <a:solidFill>
                  <a:srgbClr val="FFFFFF"/>
                </a:solidFill>
              </a:rPr>
              <a:t>Mission Statement</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201168" y="4394039"/>
            <a:ext cx="11990832" cy="2463961"/>
          </a:xfrm>
        </p:spPr>
        <p:txBody>
          <a:bodyPr>
            <a:noAutofit/>
          </a:bodyPr>
          <a:lstStyle/>
          <a:p>
            <a:pPr marL="342900" indent="-342900" algn="l">
              <a:buFont typeface="Wingdings" panose="05000000000000000000" pitchFamily="2" charset="2"/>
              <a:buChar char="Ø"/>
            </a:pPr>
            <a:r>
              <a:rPr lang="en-US" sz="2800" dirty="0"/>
              <a:t>To educate people specially the new generations not to use plastics</a:t>
            </a:r>
          </a:p>
          <a:p>
            <a:pPr marL="342900" indent="-342900" algn="l">
              <a:buFont typeface="Wingdings" panose="05000000000000000000" pitchFamily="2" charset="2"/>
              <a:buChar char="Ø"/>
            </a:pPr>
            <a:r>
              <a:rPr lang="en-US" sz="2800" dirty="0"/>
              <a:t>Plant trees </a:t>
            </a:r>
          </a:p>
          <a:p>
            <a:pPr marL="342900" indent="-342900" algn="l">
              <a:buFont typeface="Wingdings" panose="05000000000000000000" pitchFamily="2" charset="2"/>
              <a:buChar char="Ø"/>
            </a:pPr>
            <a:r>
              <a:rPr lang="en-US" sz="2800" dirty="0"/>
              <a:t>Make sessions in every single institutions to show how badly use of plastic and cutting tree is affecting us</a:t>
            </a:r>
          </a:p>
          <a:p>
            <a:pPr marL="342900" indent="-342900" algn="l">
              <a:buFont typeface="Wingdings" panose="05000000000000000000" pitchFamily="2" charset="2"/>
              <a:buChar char="Ø"/>
            </a:pPr>
            <a:endParaRPr lang="en-US" sz="2800" dirty="0"/>
          </a:p>
        </p:txBody>
      </p:sp>
    </p:spTree>
    <p:extLst>
      <p:ext uri="{BB962C8B-B14F-4D97-AF65-F5344CB8AC3E}">
        <p14:creationId xmlns:p14="http://schemas.microsoft.com/office/powerpoint/2010/main" val="29875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D5F-155E-459F-B92C-88F7895D1F06}"/>
              </a:ext>
            </a:extLst>
          </p:cNvPr>
          <p:cNvSpPr>
            <a:spLocks noGrp="1"/>
          </p:cNvSpPr>
          <p:nvPr>
            <p:ph type="ctrTitle"/>
          </p:nvPr>
        </p:nvSpPr>
        <p:spPr>
          <a:xfrm>
            <a:off x="840510" y="2733709"/>
            <a:ext cx="7657792" cy="1373070"/>
          </a:xfrm>
        </p:spPr>
        <p:txBody>
          <a:bodyPr>
            <a:normAutofit fontScale="90000"/>
          </a:bodyPr>
          <a:lstStyle/>
          <a:p>
            <a:pPr algn="l"/>
            <a:r>
              <a:rPr lang="en-US" dirty="0">
                <a:solidFill>
                  <a:srgbClr val="FFFFFF"/>
                </a:solidFill>
              </a:rPr>
              <a:t>How to make the sessions affective for people? </a:t>
            </a:r>
          </a:p>
        </p:txBody>
      </p:sp>
      <p:sp>
        <p:nvSpPr>
          <p:cNvPr id="3" name="Subtitle 2">
            <a:extLst>
              <a:ext uri="{FF2B5EF4-FFF2-40B4-BE49-F238E27FC236}">
                <a16:creationId xmlns:a16="http://schemas.microsoft.com/office/drawing/2014/main" id="{8516C09B-52F1-477D-9E4F-91B0C07DC158}"/>
              </a:ext>
            </a:extLst>
          </p:cNvPr>
          <p:cNvSpPr>
            <a:spLocks noGrp="1"/>
          </p:cNvSpPr>
          <p:nvPr>
            <p:ph type="subTitle" idx="1"/>
          </p:nvPr>
        </p:nvSpPr>
        <p:spPr>
          <a:xfrm>
            <a:off x="412596" y="4394038"/>
            <a:ext cx="11095464" cy="2575473"/>
          </a:xfrm>
        </p:spPr>
        <p:txBody>
          <a:bodyPr>
            <a:normAutofit fontScale="77500" lnSpcReduction="20000"/>
          </a:bodyPr>
          <a:lstStyle/>
          <a:p>
            <a:pPr marL="342900" indent="-342900" algn="l">
              <a:buFont typeface="Wingdings" panose="05000000000000000000" pitchFamily="2" charset="2"/>
              <a:buChar char="Ø"/>
            </a:pPr>
            <a:r>
              <a:rPr lang="en-US" sz="3800" dirty="0"/>
              <a:t>Involve teachers in the sessions</a:t>
            </a:r>
          </a:p>
          <a:p>
            <a:pPr marL="342900" indent="-342900" algn="l">
              <a:buFont typeface="Wingdings" panose="05000000000000000000" pitchFamily="2" charset="2"/>
              <a:buChar char="Ø"/>
            </a:pPr>
            <a:r>
              <a:rPr lang="en-US" sz="3800" dirty="0"/>
              <a:t>Ask doctors to participate</a:t>
            </a:r>
          </a:p>
          <a:p>
            <a:pPr marL="342900" indent="-342900" algn="l">
              <a:buFont typeface="Wingdings" panose="05000000000000000000" pitchFamily="2" charset="2"/>
              <a:buChar char="Ø"/>
            </a:pPr>
            <a:r>
              <a:rPr lang="en-US" sz="3800" dirty="0"/>
              <a:t>Involve environmentalist </a:t>
            </a:r>
          </a:p>
          <a:p>
            <a:pPr marL="342900" indent="-342900" algn="l">
              <a:buFont typeface="Wingdings" panose="05000000000000000000" pitchFamily="2" charset="2"/>
              <a:buChar char="Ø"/>
            </a:pPr>
            <a:r>
              <a:rPr lang="en-US" sz="3800" dirty="0"/>
              <a:t>Take arboriculturist on board </a:t>
            </a:r>
          </a:p>
          <a:p>
            <a:pPr marL="342900" indent="-342900" algn="l">
              <a:buFont typeface="Wingdings" panose="05000000000000000000" pitchFamily="2" charset="2"/>
              <a:buChar char="Ø"/>
            </a:pPr>
            <a:r>
              <a:rPr lang="en-US" sz="3800" dirty="0"/>
              <a:t>Make Meteorologist part of the sessions</a:t>
            </a:r>
          </a:p>
          <a:p>
            <a:pPr algn="l"/>
            <a:r>
              <a:rPr lang="en-US" dirty="0">
                <a:solidFill>
                  <a:srgbClr val="202124"/>
                </a:solidFill>
                <a:latin typeface="Roboto" panose="02000000000000000000" pitchFamily="2" charset="0"/>
              </a:rPr>
              <a:t> </a:t>
            </a:r>
            <a:endParaRPr lang="en-US" dirty="0"/>
          </a:p>
        </p:txBody>
      </p:sp>
    </p:spTree>
    <p:extLst>
      <p:ext uri="{BB962C8B-B14F-4D97-AF65-F5344CB8AC3E}">
        <p14:creationId xmlns:p14="http://schemas.microsoft.com/office/powerpoint/2010/main" val="385730187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13411</TotalTime>
  <Words>231</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Roboto</vt:lpstr>
      <vt:lpstr>Trebuchet MS</vt:lpstr>
      <vt:lpstr>Wingdings</vt:lpstr>
      <vt:lpstr>Berlin</vt:lpstr>
      <vt:lpstr>Name:- Jamal Hussain Cycle:- 48 Organization Name:- Nature Needs Care Location:- Lombard Illinois</vt:lpstr>
      <vt:lpstr>Nature needs care</vt:lpstr>
      <vt:lpstr>Plastic Use</vt:lpstr>
      <vt:lpstr>Most use of plastic worldwide</vt:lpstr>
      <vt:lpstr>Deforesting</vt:lpstr>
      <vt:lpstr>Affects of deforestation</vt:lpstr>
      <vt:lpstr>Before vs present view of forest</vt:lpstr>
      <vt:lpstr>Mission Statement</vt:lpstr>
      <vt:lpstr>How to make the sessions affective for people? </vt:lpstr>
      <vt:lpstr>Deforesting</vt:lpstr>
      <vt:lpstr>Nonprofit organizations working on climate change</vt:lpstr>
      <vt:lpstr>Thank you for taking care of the house where we all 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needs care</dc:title>
  <dc:creator>Jamal Hussain</dc:creator>
  <cp:lastModifiedBy>Tom Tresser</cp:lastModifiedBy>
  <cp:revision>22</cp:revision>
  <dcterms:created xsi:type="dcterms:W3CDTF">2021-05-25T17:42:15Z</dcterms:created>
  <dcterms:modified xsi:type="dcterms:W3CDTF">2021-06-07T17:55:20Z</dcterms:modified>
</cp:coreProperties>
</file>