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Calibri" panose="020F0502020204030204" pitchFamily="34" charset="0"/>
      <p:regular r:id="rId10"/>
      <p:bold r:id="rId11"/>
      <p:italic r:id="rId12"/>
      <p:boldItalic r:id="rId13"/>
    </p:embeddedFont>
    <p:embeddedFont>
      <p:font typeface="Nunito" panose="020B0604020202020204" charset="0"/>
      <p:regular r:id="rId14"/>
      <p:bold r:id="rId15"/>
      <p:italic r:id="rId16"/>
      <p:boldItalic r:id="rId17"/>
    </p:embeddedFont>
  </p:embeddedFontLst>
  <p:custDataLst>
    <p:tags r:id="rId18"/>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9" d="100"/>
          <a:sy n="159" d="100"/>
        </p:scale>
        <p:origin x="234" y="16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c6f75fce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c6f75fc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c6f75fce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c6f75fce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c6f75fce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c6f75fce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c6f75fceb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c6f75fceb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c6f75fceb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c6f75fce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c6f75fce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c6f75fce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c6f75fceb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c6f75fce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Racial Etiquette</a:t>
            </a:r>
            <a:endParaRPr/>
          </a:p>
        </p:txBody>
      </p:sp>
      <p:sp>
        <p:nvSpPr>
          <p:cNvPr id="129" name="Google Shape;129;p13"/>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A report by Xavier Stewart, </a:t>
            </a:r>
            <a:r>
              <a:rPr lang="en-US"/>
              <a:t>Cycle 42</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2"/>
              </a:buClr>
              <a:buSzPts val="1100"/>
              <a:buNone/>
            </a:pPr>
            <a:r>
              <a:rPr lang="en"/>
              <a:t>Title:</a:t>
            </a:r>
            <a:br>
              <a:rPr lang="en"/>
            </a:br>
            <a:r>
              <a:rPr lang="en"/>
              <a:t>Racial Etiquette</a:t>
            </a:r>
            <a:endParaRPr/>
          </a:p>
          <a:p>
            <a:pPr marL="0" lvl="0" indent="0">
              <a:spcBef>
                <a:spcPts val="1600"/>
              </a:spcBef>
              <a:spcAft>
                <a:spcPts val="0"/>
              </a:spcAft>
              <a:buClr>
                <a:schemeClr val="dk2"/>
              </a:buClr>
              <a:buSzPts val="1100"/>
              <a:buNone/>
            </a:pPr>
            <a:r>
              <a:rPr lang="en"/>
              <a:t>Author:</a:t>
            </a:r>
            <a:br>
              <a:rPr lang="en"/>
            </a:br>
            <a:r>
              <a:rPr lang="en"/>
              <a:t>Robert Jensen</a:t>
            </a:r>
            <a:endParaRPr/>
          </a:p>
          <a:p>
            <a:pPr marL="0" lvl="0" indent="0">
              <a:spcBef>
                <a:spcPts val="1600"/>
              </a:spcBef>
              <a:spcAft>
                <a:spcPts val="0"/>
              </a:spcAft>
              <a:buClr>
                <a:schemeClr val="dk2"/>
              </a:buClr>
              <a:buSzPts val="1100"/>
              <a:buNone/>
            </a:pPr>
            <a:r>
              <a:rPr lang="en"/>
              <a:t>Publisher:</a:t>
            </a:r>
            <a:br>
              <a:rPr lang="en"/>
            </a:br>
            <a:r>
              <a:rPr lang="en"/>
              <a:t>Yes!</a:t>
            </a:r>
            <a:endParaRPr/>
          </a:p>
          <a:p>
            <a:pPr marL="0" lvl="0" indent="0">
              <a:spcBef>
                <a:spcPts val="1600"/>
              </a:spcBef>
              <a:spcAft>
                <a:spcPts val="1600"/>
              </a:spcAft>
              <a:buClr>
                <a:schemeClr val="dk2"/>
              </a:buClr>
              <a:buSzPts val="1100"/>
              <a:buNone/>
            </a:pPr>
            <a:r>
              <a:rPr lang="en"/>
              <a:t>Copyright Date:</a:t>
            </a:r>
            <a:br>
              <a:rPr lang="en"/>
            </a:br>
            <a:r>
              <a:rPr lang="en"/>
              <a:t>2015</a:t>
            </a:r>
            <a:endParaRPr/>
          </a:p>
        </p:txBody>
      </p:sp>
      <p:sp>
        <p:nvSpPr>
          <p:cNvPr id="135" name="Google Shape;135;p14"/>
          <p:cNvSpPr txBox="1">
            <a:spLocks noGrp="1"/>
          </p:cNvSpPr>
          <p:nvPr>
            <p:ph type="title"/>
          </p:nvPr>
        </p:nvSpPr>
        <p:spPr>
          <a:xfrm>
            <a:off x="265500" y="1912650"/>
            <a:ext cx="4045200" cy="13182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About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Summary</a:t>
            </a:r>
            <a:endParaRPr/>
          </a:p>
        </p:txBody>
      </p:sp>
      <p:sp>
        <p:nvSpPr>
          <p:cNvPr id="141" name="Google Shape;141;p15"/>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Robert met an African American Lady at an event where he later took for a lunch meeting where they discuss about politics, racial inflictions, and how whites can be allies.</a:t>
            </a:r>
            <a:endParaRPr/>
          </a:p>
        </p:txBody>
      </p:sp>
      <p:pic>
        <p:nvPicPr>
          <p:cNvPr id="142" name="Google Shape;142;p15"/>
          <p:cNvPicPr preferRelativeResize="0"/>
          <p:nvPr/>
        </p:nvPicPr>
        <p:blipFill>
          <a:blip r:embed="rId3">
            <a:alphaModFix/>
          </a:blip>
          <a:stretch>
            <a:fillRect/>
          </a:stretch>
        </p:blipFill>
        <p:spPr>
          <a:xfrm>
            <a:off x="6838875" y="3305575"/>
            <a:ext cx="2076525" cy="16093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6"/>
          <p:cNvSpPr txBox="1">
            <a:spLocks noGrp="1"/>
          </p:cNvSpPr>
          <p:nvPr>
            <p:ph type="title" idx="4294967295"/>
          </p:nvPr>
        </p:nvSpPr>
        <p:spPr>
          <a:xfrm>
            <a:off x="311700" y="372500"/>
            <a:ext cx="8520600" cy="73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Setting</a:t>
            </a:r>
            <a:endParaRPr/>
          </a:p>
        </p:txBody>
      </p:sp>
      <p:sp>
        <p:nvSpPr>
          <p:cNvPr id="148" name="Google Shape;148;p16"/>
          <p:cNvSpPr txBox="1">
            <a:spLocks noGrp="1"/>
          </p:cNvSpPr>
          <p:nvPr>
            <p:ph type="body" idx="4294967295"/>
          </p:nvPr>
        </p:nvSpPr>
        <p:spPr>
          <a:xfrm>
            <a:off x="311700" y="1195201"/>
            <a:ext cx="3853200" cy="524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2400">
                <a:solidFill>
                  <a:schemeClr val="accent5"/>
                </a:solidFill>
              </a:rPr>
              <a:t>Where did it happen?</a:t>
            </a:r>
            <a:endParaRPr sz="2400">
              <a:solidFill>
                <a:schemeClr val="accent5"/>
              </a:solidFill>
            </a:endParaRPr>
          </a:p>
        </p:txBody>
      </p:sp>
      <p:cxnSp>
        <p:nvCxnSpPr>
          <p:cNvPr id="149" name="Google Shape;149;p16"/>
          <p:cNvCxnSpPr/>
          <p:nvPr/>
        </p:nvCxnSpPr>
        <p:spPr>
          <a:xfrm>
            <a:off x="418675" y="1811883"/>
            <a:ext cx="270900" cy="0"/>
          </a:xfrm>
          <a:prstGeom prst="straightConnector1">
            <a:avLst/>
          </a:prstGeom>
          <a:noFill/>
          <a:ln w="9525" cap="flat" cmpd="sng">
            <a:solidFill>
              <a:schemeClr val="lt2"/>
            </a:solidFill>
            <a:prstDash val="solid"/>
            <a:round/>
            <a:headEnd type="none" w="sm" len="sm"/>
            <a:tailEnd type="none" w="sm" len="sm"/>
          </a:ln>
        </p:spPr>
      </p:cxnSp>
      <p:sp>
        <p:nvSpPr>
          <p:cNvPr id="150" name="Google Shape;150;p16"/>
          <p:cNvSpPr txBox="1">
            <a:spLocks noGrp="1"/>
          </p:cNvSpPr>
          <p:nvPr>
            <p:ph type="body" idx="4294967295"/>
          </p:nvPr>
        </p:nvSpPr>
        <p:spPr>
          <a:xfrm>
            <a:off x="311700" y="1916330"/>
            <a:ext cx="3853200" cy="27531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400"/>
              <a:t>This took place in Austin, Texas.</a:t>
            </a:r>
            <a:endParaRPr sz="1400"/>
          </a:p>
        </p:txBody>
      </p:sp>
      <p:sp>
        <p:nvSpPr>
          <p:cNvPr id="151" name="Google Shape;151;p16"/>
          <p:cNvSpPr txBox="1">
            <a:spLocks noGrp="1"/>
          </p:cNvSpPr>
          <p:nvPr>
            <p:ph type="body" idx="4294967295"/>
          </p:nvPr>
        </p:nvSpPr>
        <p:spPr>
          <a:xfrm>
            <a:off x="4905750" y="1201619"/>
            <a:ext cx="3853200" cy="524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2400">
                <a:solidFill>
                  <a:schemeClr val="accent5"/>
                </a:solidFill>
              </a:rPr>
              <a:t>How about when??</a:t>
            </a:r>
            <a:endParaRPr sz="2400">
              <a:solidFill>
                <a:schemeClr val="accent5"/>
              </a:solidFill>
            </a:endParaRPr>
          </a:p>
        </p:txBody>
      </p:sp>
      <p:cxnSp>
        <p:nvCxnSpPr>
          <p:cNvPr id="152" name="Google Shape;152;p16"/>
          <p:cNvCxnSpPr/>
          <p:nvPr/>
        </p:nvCxnSpPr>
        <p:spPr>
          <a:xfrm>
            <a:off x="5012725" y="1811883"/>
            <a:ext cx="270900" cy="0"/>
          </a:xfrm>
          <a:prstGeom prst="straightConnector1">
            <a:avLst/>
          </a:prstGeom>
          <a:noFill/>
          <a:ln w="9525" cap="flat" cmpd="sng">
            <a:solidFill>
              <a:schemeClr val="lt2"/>
            </a:solidFill>
            <a:prstDash val="solid"/>
            <a:round/>
            <a:headEnd type="none" w="sm" len="sm"/>
            <a:tailEnd type="none" w="sm" len="sm"/>
          </a:ln>
        </p:spPr>
      </p:cxnSp>
      <p:sp>
        <p:nvSpPr>
          <p:cNvPr id="153" name="Google Shape;153;p16"/>
          <p:cNvSpPr txBox="1">
            <a:spLocks noGrp="1"/>
          </p:cNvSpPr>
          <p:nvPr>
            <p:ph type="body" idx="4294967295"/>
          </p:nvPr>
        </p:nvSpPr>
        <p:spPr>
          <a:xfrm>
            <a:off x="4905750" y="1916330"/>
            <a:ext cx="3853200" cy="27531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400"/>
              <a:t>In the summer of 2015</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7"/>
          <p:cNvSpPr txBox="1">
            <a:spLocks noGrp="1"/>
          </p:cNvSpPr>
          <p:nvPr>
            <p:ph type="title"/>
          </p:nvPr>
        </p:nvSpPr>
        <p:spPr>
          <a:xfrm>
            <a:off x="265500" y="1818600"/>
            <a:ext cx="4045200" cy="1506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Conflict</a:t>
            </a:r>
            <a:endParaRPr/>
          </a:p>
        </p:txBody>
      </p:sp>
      <p:sp>
        <p:nvSpPr>
          <p:cNvPr id="159" name="Google Shape;159;p17"/>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Breaking the barrier of racial tension between Robert(white male) and an unnamed African American lady with a friendly discussion.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8"/>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My solution would be to continue to enforce the phases that Robert created among white people and never say “I’m not racist but” and “I am racist and”  when you’re trying to be an allies with blacks. Remember it as a checklist.</a:t>
            </a:r>
            <a:endParaRPr/>
          </a:p>
        </p:txBody>
      </p:sp>
      <p:sp>
        <p:nvSpPr>
          <p:cNvPr id="165" name="Google Shape;165;p18"/>
          <p:cNvSpPr txBox="1">
            <a:spLocks noGrp="1"/>
          </p:cNvSpPr>
          <p:nvPr>
            <p:ph type="title"/>
          </p:nvPr>
        </p:nvSpPr>
        <p:spPr>
          <a:xfrm>
            <a:off x="265500" y="1818600"/>
            <a:ext cx="4045200" cy="1506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Solution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9"/>
          <p:cNvSpPr txBox="1">
            <a:spLocks noGrp="1"/>
          </p:cNvSpPr>
          <p:nvPr>
            <p:ph type="title"/>
          </p:nvPr>
        </p:nvSpPr>
        <p:spPr>
          <a:xfrm>
            <a:off x="0" y="-1294975"/>
            <a:ext cx="5618700" cy="4090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What’s the book’s main message? </a:t>
            </a:r>
            <a:endParaRPr/>
          </a:p>
        </p:txBody>
      </p:sp>
      <p:sp>
        <p:nvSpPr>
          <p:cNvPr id="171" name="Google Shape;171;p19"/>
          <p:cNvSpPr txBox="1"/>
          <p:nvPr/>
        </p:nvSpPr>
        <p:spPr>
          <a:xfrm>
            <a:off x="2282900" y="2632175"/>
            <a:ext cx="6399600" cy="3072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solidFill>
                  <a:srgbClr val="FFFFFF"/>
                </a:solidFill>
              </a:rPr>
              <a:t>How to distinguish progressive white people working to achieve racial justice and members of the klan the self awareness </a:t>
            </a:r>
            <a:endParaRPr>
              <a:solidFill>
                <a:srgbClr val="FFFFFF"/>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Racial Etiquette&amp;quot;&quot;/&gt;&lt;property id=&quot;20307&quot; value=&quot;256&quot;/&gt;&lt;/object&gt;&lt;object type=&quot;3&quot; unique_id=&quot;10004&quot;&gt;&lt;property id=&quot;20148&quot; value=&quot;5&quot;/&gt;&lt;property id=&quot;20300&quot; value=&quot;Slide 2 - &amp;quot;About&amp;quot;&quot;/&gt;&lt;property id=&quot;20307&quot; value=&quot;257&quot;/&gt;&lt;/object&gt;&lt;object type=&quot;3&quot; unique_id=&quot;10005&quot;&gt;&lt;property id=&quot;20148&quot; value=&quot;5&quot;/&gt;&lt;property id=&quot;20300&quot; value=&quot;Slide 3 - &amp;quot;Summary&amp;quot;&quot;/&gt;&lt;property id=&quot;20307&quot; value=&quot;258&quot;/&gt;&lt;/object&gt;&lt;object type=&quot;3&quot; unique_id=&quot;10006&quot;&gt;&lt;property id=&quot;20148&quot; value=&quot;5&quot;/&gt;&lt;property id=&quot;20300&quot; value=&quot;Slide 4 - &amp;quot;Setting&amp;quot;&quot;/&gt;&lt;property id=&quot;20307&quot; value=&quot;259&quot;/&gt;&lt;/object&gt;&lt;object type=&quot;3&quot; unique_id=&quot;10007&quot;&gt;&lt;property id=&quot;20148&quot; value=&quot;5&quot;/&gt;&lt;property id=&quot;20300&quot; value=&quot;Slide 5 - &amp;quot;Conflict&amp;quot;&quot;/&gt;&lt;property id=&quot;20307&quot; value=&quot;260&quot;/&gt;&lt;/object&gt;&lt;object type=&quot;3&quot; unique_id=&quot;10008&quot;&gt;&lt;property id=&quot;20148&quot; value=&quot;5&quot;/&gt;&lt;property id=&quot;20300&quot; value=&quot;Slide 6 - &amp;quot;Solution&amp;quot;&quot;/&gt;&lt;property id=&quot;20307&quot; value=&quot;261&quot;/&gt;&lt;/object&gt;&lt;object type=&quot;3&quot; unique_id=&quot;10009&quot;&gt;&lt;property id=&quot;20148&quot; value=&quot;5&quot;/&gt;&lt;property id=&quot;20300&quot; value=&quot;Slide 7 - &amp;quot;What’s the book’s main message? &amp;quot;&quot;/&gt;&lt;property id=&quot;20307&quot; value=&quot;262&quot;/&gt;&lt;/object&gt;&lt;/object&gt;&lt;object type=&quot;8&quot; unique_id=&quot;10018&quot;&gt;&lt;/object&gt;&lt;/object&gt;&lt;/database&gt;"/>
  <p:tag name="MMPROD_NEXTUNIQUEID" val="10009"/>
  <p:tag name="SECTOMILLISECCONVERTED" val="1"/>
</p:tagLst>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Words>
  <Application>Microsoft Office PowerPoint</Application>
  <PresentationFormat>On-screen Show (16:9)</PresentationFormat>
  <Paragraphs>20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Nunito</vt:lpstr>
      <vt:lpstr>Arial</vt:lpstr>
      <vt:lpstr>Shift</vt:lpstr>
      <vt:lpstr>Racial Etiquette</vt:lpstr>
      <vt:lpstr>About</vt:lpstr>
      <vt:lpstr>Summary</vt:lpstr>
      <vt:lpstr>Setting</vt:lpstr>
      <vt:lpstr>Conflict</vt:lpstr>
      <vt:lpstr>Solution</vt:lpstr>
      <vt:lpstr>What’s the book’s main message?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Etiquette</dc:title>
  <cp:lastModifiedBy>Tom Tresser</cp:lastModifiedBy>
  <cp:revision>1</cp:revision>
  <dcterms:modified xsi:type="dcterms:W3CDTF">2018-08-29T23:35:45Z</dcterms:modified>
</cp:coreProperties>
</file>