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EB Garamond"/>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EBGaramond-bold.fntdata"/><Relationship Id="rId10" Type="http://schemas.openxmlformats.org/officeDocument/2006/relationships/font" Target="fonts/EBGaramond-regular.fntdata"/><Relationship Id="rId13" Type="http://schemas.openxmlformats.org/officeDocument/2006/relationships/font" Target="fonts/EBGaramond-boldItalic.fntdata"/><Relationship Id="rId12" Type="http://schemas.openxmlformats.org/officeDocument/2006/relationships/font" Target="fonts/EB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1542b4041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1542b4041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1542b404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1542b404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1542b4041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1542b404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0" y="0"/>
            <a:ext cx="9144000" cy="2028300"/>
          </a:xfrm>
          <a:prstGeom prst="rect">
            <a:avLst/>
          </a:prstGeom>
          <a:noFill/>
        </p:spPr>
        <p:txBody>
          <a:bodyPr anchorCtr="0" anchor="b" bIns="91425" lIns="91425" spcFirstLastPara="1" rIns="91425" wrap="square" tIns="91425">
            <a:noAutofit/>
          </a:bodyPr>
          <a:lstStyle/>
          <a:p>
            <a:pPr indent="0" lvl="0" marL="0" rtl="0">
              <a:spcBef>
                <a:spcPts val="0"/>
              </a:spcBef>
              <a:spcAft>
                <a:spcPts val="0"/>
              </a:spcAft>
              <a:buNone/>
            </a:pPr>
            <a:r>
              <a:rPr lang="en" sz="7200">
                <a:solidFill>
                  <a:srgbClr val="980000"/>
                </a:solidFill>
              </a:rPr>
              <a:t>Michael Metcalf</a:t>
            </a:r>
            <a:endParaRPr sz="7200">
              <a:solidFill>
                <a:srgbClr val="980000"/>
              </a:solidFill>
            </a:endParaRPr>
          </a:p>
        </p:txBody>
      </p:sp>
      <p:sp>
        <p:nvSpPr>
          <p:cNvPr id="55" name="Google Shape;55;p13"/>
          <p:cNvSpPr txBox="1"/>
          <p:nvPr>
            <p:ph idx="1" type="subTitle"/>
          </p:nvPr>
        </p:nvSpPr>
        <p:spPr>
          <a:xfrm>
            <a:off x="311700" y="3115275"/>
            <a:ext cx="8520600" cy="20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solidFill>
                  <a:srgbClr val="980000"/>
                </a:solidFill>
              </a:rPr>
              <a:t>Cycle #41</a:t>
            </a:r>
            <a:endParaRPr sz="4800">
              <a:solidFill>
                <a:srgbClr val="98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0" y="0"/>
            <a:ext cx="9144000" cy="1017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latin typeface="Impact"/>
                <a:ea typeface="Impact"/>
                <a:cs typeface="Impact"/>
                <a:sym typeface="Impact"/>
              </a:rPr>
              <a:t>Founded on Genocide</a:t>
            </a:r>
            <a:endParaRPr sz="4800">
              <a:latin typeface="Impact"/>
              <a:ea typeface="Impact"/>
              <a:cs typeface="Impact"/>
              <a:sym typeface="Impact"/>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3000">
                <a:solidFill>
                  <a:srgbClr val="F3F3F3"/>
                </a:solidFill>
                <a:latin typeface="EB Garamond"/>
                <a:ea typeface="EB Garamond"/>
                <a:cs typeface="EB Garamond"/>
                <a:sym typeface="EB Garamond"/>
              </a:rPr>
              <a:t>This article is about the </a:t>
            </a:r>
            <a:r>
              <a:rPr lang="en" sz="3000">
                <a:solidFill>
                  <a:srgbClr val="F3F3F3"/>
                </a:solidFill>
                <a:latin typeface="EB Garamond"/>
                <a:ea typeface="EB Garamond"/>
                <a:cs typeface="EB Garamond"/>
                <a:sym typeface="EB Garamond"/>
              </a:rPr>
              <a:t>involvement</a:t>
            </a:r>
            <a:r>
              <a:rPr lang="en" sz="3000">
                <a:solidFill>
                  <a:srgbClr val="F3F3F3"/>
                </a:solidFill>
                <a:latin typeface="EB Garamond"/>
                <a:ea typeface="EB Garamond"/>
                <a:cs typeface="EB Garamond"/>
                <a:sym typeface="EB Garamond"/>
              </a:rPr>
              <a:t> of, John Evans, in the Sand Creek Massacre, the founder of Northwestern University and the University of Denver.</a:t>
            </a:r>
            <a:endParaRPr sz="3000">
              <a:solidFill>
                <a:srgbClr val="F3F3F3"/>
              </a:solidFill>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67" name="Google Shape;67;p15"/>
          <p:cNvSpPr txBox="1"/>
          <p:nvPr>
            <p:ph type="title"/>
          </p:nvPr>
        </p:nvSpPr>
        <p:spPr>
          <a:xfrm>
            <a:off x="311700" y="445038"/>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u="sng">
                <a:solidFill>
                  <a:srgbClr val="FFFFFF"/>
                </a:solidFill>
                <a:highlight>
                  <a:srgbClr val="6D9EEB"/>
                </a:highlight>
              </a:rPr>
              <a:t>Should these Universities be held </a:t>
            </a:r>
            <a:endParaRPr sz="1800" u="sng">
              <a:solidFill>
                <a:srgbClr val="FFFFFF"/>
              </a:solidFill>
              <a:highlight>
                <a:srgbClr val="6D9EEB"/>
              </a:highlight>
            </a:endParaRPr>
          </a:p>
          <a:p>
            <a:pPr indent="0" lvl="0" marL="0">
              <a:spcBef>
                <a:spcPts val="0"/>
              </a:spcBef>
              <a:spcAft>
                <a:spcPts val="0"/>
              </a:spcAft>
              <a:buNone/>
            </a:pPr>
            <a:r>
              <a:rPr lang="en" sz="1800" u="sng">
                <a:solidFill>
                  <a:srgbClr val="FFFFFF"/>
                </a:solidFill>
                <a:highlight>
                  <a:srgbClr val="6D9EEB"/>
                </a:highlight>
              </a:rPr>
              <a:t>accountable</a:t>
            </a:r>
            <a:r>
              <a:rPr lang="en" sz="1800" u="sng">
                <a:solidFill>
                  <a:srgbClr val="FFFFFF"/>
                </a:solidFill>
                <a:highlight>
                  <a:srgbClr val="6D9EEB"/>
                </a:highlight>
              </a:rPr>
              <a:t> for the actions of their </a:t>
            </a:r>
            <a:endParaRPr sz="1800" u="sng">
              <a:solidFill>
                <a:srgbClr val="FFFFFF"/>
              </a:solidFill>
              <a:highlight>
                <a:srgbClr val="6D9EEB"/>
              </a:highlight>
            </a:endParaRPr>
          </a:p>
          <a:p>
            <a:pPr indent="0" lvl="0" marL="0">
              <a:spcBef>
                <a:spcPts val="0"/>
              </a:spcBef>
              <a:spcAft>
                <a:spcPts val="0"/>
              </a:spcAft>
              <a:buNone/>
            </a:pPr>
            <a:r>
              <a:rPr lang="en" sz="1800" u="sng">
                <a:solidFill>
                  <a:srgbClr val="FFFFFF"/>
                </a:solidFill>
                <a:highlight>
                  <a:srgbClr val="6D9EEB"/>
                </a:highlight>
              </a:rPr>
              <a:t>founder, John Evans after his orders </a:t>
            </a:r>
            <a:endParaRPr sz="1800" u="sng">
              <a:solidFill>
                <a:srgbClr val="FFFFFF"/>
              </a:solidFill>
              <a:highlight>
                <a:srgbClr val="6D9EEB"/>
              </a:highlight>
            </a:endParaRPr>
          </a:p>
          <a:p>
            <a:pPr indent="0" lvl="0" marL="0">
              <a:spcBef>
                <a:spcPts val="0"/>
              </a:spcBef>
              <a:spcAft>
                <a:spcPts val="0"/>
              </a:spcAft>
              <a:buNone/>
            </a:pPr>
            <a:r>
              <a:rPr lang="en" sz="1800" u="sng">
                <a:solidFill>
                  <a:srgbClr val="FFFFFF"/>
                </a:solidFill>
                <a:highlight>
                  <a:srgbClr val="6D9EEB"/>
                </a:highlight>
              </a:rPr>
              <a:t>to “kill and destroy” the plains Native-American </a:t>
            </a:r>
            <a:endParaRPr sz="1800" u="sng">
              <a:solidFill>
                <a:srgbClr val="FFFFFF"/>
              </a:solidFill>
              <a:highlight>
                <a:srgbClr val="6D9EEB"/>
              </a:highlight>
            </a:endParaRPr>
          </a:p>
          <a:p>
            <a:pPr indent="0" lvl="0" marL="0">
              <a:spcBef>
                <a:spcPts val="0"/>
              </a:spcBef>
              <a:spcAft>
                <a:spcPts val="0"/>
              </a:spcAft>
              <a:buNone/>
            </a:pPr>
            <a:r>
              <a:rPr lang="en" sz="1800" u="sng">
                <a:solidFill>
                  <a:srgbClr val="FFFFFF"/>
                </a:solidFill>
                <a:highlight>
                  <a:srgbClr val="6D9EEB"/>
                </a:highlight>
              </a:rPr>
              <a:t>community.</a:t>
            </a:r>
            <a:endParaRPr sz="1800" u="sng">
              <a:solidFill>
                <a:srgbClr val="FFFFFF"/>
              </a:solidFill>
              <a:highlight>
                <a:srgbClr val="6D9EEB"/>
              </a:highlight>
            </a:endParaRPr>
          </a:p>
        </p:txBody>
      </p:sp>
      <p:pic>
        <p:nvPicPr>
          <p:cNvPr id="68" name="Google Shape;68;p15"/>
          <p:cNvPicPr preferRelativeResize="0"/>
          <p:nvPr/>
        </p:nvPicPr>
        <p:blipFill rotWithShape="1">
          <a:blip r:embed="rId4">
            <a:alphaModFix/>
          </a:blip>
          <a:srcRect b="32711" l="6924" r="0" t="14288"/>
          <a:stretch/>
        </p:blipFill>
        <p:spPr>
          <a:xfrm>
            <a:off x="5183275" y="0"/>
            <a:ext cx="3960725" cy="2306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highlight>
                  <a:srgbClr val="F3F3F3"/>
                </a:highlight>
              </a:rPr>
              <a:t>CONCLUSION:</a:t>
            </a:r>
            <a:endParaRPr>
              <a:solidFill>
                <a:srgbClr val="000000"/>
              </a:solidFill>
              <a:highlight>
                <a:srgbClr val="F3F3F3"/>
              </a:highlight>
            </a:endParaRPr>
          </a:p>
        </p:txBody>
      </p:sp>
      <p:sp>
        <p:nvSpPr>
          <p:cNvPr id="74" name="Google Shape;74;p16"/>
          <p:cNvSpPr txBox="1"/>
          <p:nvPr>
            <p:ph idx="1" type="body"/>
          </p:nvPr>
        </p:nvSpPr>
        <p:spPr>
          <a:xfrm>
            <a:off x="311700" y="2571750"/>
            <a:ext cx="8520600" cy="1140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u="sng">
                <a:solidFill>
                  <a:srgbClr val="000000"/>
                </a:solidFill>
                <a:highlight>
                  <a:srgbClr val="FFFFFF"/>
                </a:highlight>
              </a:rPr>
              <a:t>I agree with the protesters, i understand that this country was built on genocide and horror, and nothin will change until the powers that be are over thrown and white priveledge is done away with for good.</a:t>
            </a:r>
            <a:endParaRPr u="sng">
              <a:solidFill>
                <a:srgbClr val="000000"/>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